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48" y="138"/>
      </p:cViewPr>
      <p:guideLst>
        <p:guide orient="horz" pos="2160"/>
        <p:guide orient="horz" pos="2260"/>
        <p:guide pos="2880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5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4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0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96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26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0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8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0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34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63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93F8-E0A7-4776-AF5E-FC162D8B6292}" type="datetimeFigureOut">
              <a:rPr lang="es-ES" smtClean="0"/>
              <a:t>26/09/2024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AD68-27E1-4D0D-806E-E1BEB3CA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08017" y="3787095"/>
            <a:ext cx="5918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cogoose" panose="02000000000000000000" pitchFamily="2" charset="0"/>
              </a:rPr>
              <a:t>CAPACITACIÓN DE CONTRALORIA SOCIAL 2024</a:t>
            </a:r>
            <a:endParaRPr lang="es-MX" sz="4000" b="1" dirty="0">
              <a:solidFill>
                <a:schemeClr val="tx1">
                  <a:lumMod val="75000"/>
                  <a:lumOff val="25000"/>
                </a:schemeClr>
              </a:solidFill>
              <a:latin typeface="Cocogoose" panose="020000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74999" y="5110534"/>
            <a:ext cx="318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PSODE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U006</a:t>
            </a: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753644" y="1706509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BENEFICIARIOS DEL PROGRAMA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 descr="Día del Maíz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22" y="3303852"/>
            <a:ext cx="3461171" cy="94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angular 6"/>
          <p:cNvCxnSpPr/>
          <p:nvPr/>
        </p:nvCxnSpPr>
        <p:spPr>
          <a:xfrm rot="16200000" flipH="1">
            <a:off x="4310934" y="4053646"/>
            <a:ext cx="804334" cy="1410385"/>
          </a:xfrm>
          <a:prstGeom prst="bentConnector2">
            <a:avLst/>
          </a:prstGeom>
          <a:ln w="19050"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5679060" y="4865244"/>
            <a:ext cx="2550232" cy="591523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PSODE U006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14800" y="4918738"/>
            <a:ext cx="731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 smtClean="0">
                <a:latin typeface="Cocogoose" panose="02000000000000000000"/>
              </a:rPr>
              <a:t>A través de</a:t>
            </a:r>
            <a:endParaRPr lang="es-MX" sz="900" b="1" dirty="0">
              <a:latin typeface="Cocogoose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14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598435" y="479288"/>
            <a:ext cx="1801470" cy="591523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PTIE U006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16" t="20118" r="17119" b="8656"/>
          <a:stretch/>
        </p:blipFill>
        <p:spPr>
          <a:xfrm>
            <a:off x="-1" y="1376105"/>
            <a:ext cx="9157541" cy="45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598435" y="479288"/>
            <a:ext cx="1266282" cy="591523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PATCS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081" t="7462" r="3596" b="5671"/>
          <a:stretch/>
        </p:blipFill>
        <p:spPr>
          <a:xfrm>
            <a:off x="0" y="1376106"/>
            <a:ext cx="9144000" cy="47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598434" y="479288"/>
            <a:ext cx="1444023" cy="591523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ANEXO 1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7" name="Group 3888"/>
          <p:cNvGrpSpPr/>
          <p:nvPr/>
        </p:nvGrpSpPr>
        <p:grpSpPr>
          <a:xfrm>
            <a:off x="1512916" y="1765200"/>
            <a:ext cx="7523696" cy="4257202"/>
            <a:chOff x="652882" y="1124238"/>
            <a:chExt cx="9388275" cy="4938014"/>
          </a:xfrm>
        </p:grpSpPr>
        <p:pic>
          <p:nvPicPr>
            <p:cNvPr id="14" name="Picture 3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396641" y="1124238"/>
              <a:ext cx="5644516" cy="4938014"/>
            </a:xfrm>
            <a:prstGeom prst="rect">
              <a:avLst/>
            </a:prstGeom>
          </p:spPr>
        </p:pic>
        <p:sp>
          <p:nvSpPr>
            <p:cNvPr id="15" name="Rectangle 36"/>
            <p:cNvSpPr/>
            <p:nvPr/>
          </p:nvSpPr>
          <p:spPr>
            <a:xfrm>
              <a:off x="652882" y="2423526"/>
              <a:ext cx="204875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NOMBRE</a:t>
              </a:r>
              <a:r>
                <a:rPr lang="es-MX" sz="1000" b="1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r>
                <a:rPr lang="es-MX" sz="10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s-MX" sz="1000" b="1" spc="6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7"/>
            <p:cNvSpPr/>
            <p:nvPr/>
          </p:nvSpPr>
          <p:spPr>
            <a:xfrm>
              <a:off x="2198497" y="2423526"/>
              <a:ext cx="264430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UT,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UP,</a:t>
              </a:r>
              <a:r>
                <a:rPr lang="es-MX" sz="1000" spc="2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UTYP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seguido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resto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8"/>
            <p:cNvSpPr/>
            <p:nvPr/>
          </p:nvSpPr>
          <p:spPr>
            <a:xfrm>
              <a:off x="652882" y="2575926"/>
              <a:ext cx="441699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nombre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universidad</a:t>
              </a:r>
              <a:r>
                <a:rPr lang="es-MX" sz="1000" spc="7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sus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siglas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año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2024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"/>
            <p:cNvSpPr/>
            <p:nvPr/>
          </p:nvSpPr>
          <p:spPr>
            <a:xfrm>
              <a:off x="652882" y="2728326"/>
              <a:ext cx="358171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Ejemplo:</a:t>
              </a:r>
              <a:r>
                <a:rPr lang="es-MX" sz="1000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UTYP</a:t>
              </a:r>
              <a:r>
                <a:rPr lang="es-MX" sz="1000" spc="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COYUCA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BENÍTEZ2024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40"/>
            <p:cNvSpPr/>
            <p:nvPr/>
          </p:nvSpPr>
          <p:spPr>
            <a:xfrm>
              <a:off x="652882" y="3033126"/>
              <a:ext cx="183594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CLAVE</a:t>
              </a:r>
              <a:r>
                <a:rPr lang="es-MX" sz="1000" b="1" spc="8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COMITÉ: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41"/>
            <p:cNvSpPr/>
            <p:nvPr/>
          </p:nvSpPr>
          <p:spPr>
            <a:xfrm>
              <a:off x="2036699" y="3033126"/>
              <a:ext cx="172440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les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proporcionará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42"/>
            <p:cNvSpPr/>
            <p:nvPr/>
          </p:nvSpPr>
          <p:spPr>
            <a:xfrm>
              <a:off x="652882" y="3338307"/>
              <a:ext cx="425330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DOMICILIO</a:t>
              </a:r>
              <a:r>
                <a:rPr lang="es-MX" sz="1000" b="1" spc="8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DONDE</a:t>
              </a:r>
              <a:r>
                <a:rPr lang="es-MX" sz="1000" b="1" spc="7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b="1" spc="7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CONSTITUYE</a:t>
              </a:r>
              <a:r>
                <a:rPr lang="es-MX" sz="1000" b="1" spc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COMITÉ: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43"/>
            <p:cNvSpPr/>
            <p:nvPr/>
          </p:nvSpPr>
          <p:spPr>
            <a:xfrm>
              <a:off x="3856609" y="3338307"/>
              <a:ext cx="54003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4"/>
            <p:cNvSpPr/>
            <p:nvPr/>
          </p:nvSpPr>
          <p:spPr>
            <a:xfrm>
              <a:off x="652882" y="3490707"/>
              <a:ext cx="2778223" cy="2050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ubicación</a:t>
              </a:r>
              <a:r>
                <a:rPr lang="es-MX" sz="1000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Universidad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45"/>
            <p:cNvSpPr/>
            <p:nvPr/>
          </p:nvSpPr>
          <p:spPr>
            <a:xfrm>
              <a:off x="815950" y="1393048"/>
              <a:ext cx="335005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ACTA</a:t>
              </a:r>
              <a:r>
                <a:rPr lang="es-MX" sz="1000" b="1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b="1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CONSTITUCIÓN</a:t>
              </a:r>
              <a:r>
                <a:rPr lang="es-MX" sz="1000" b="1" spc="11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466850" y="484806"/>
            <a:ext cx="1420283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ANEXO 2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half" idx="1"/>
          </p:nvPr>
        </p:nvSpPr>
        <p:spPr>
          <a:xfrm>
            <a:off x="1574796" y="1854987"/>
            <a:ext cx="28815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ANEXO 2: ACTA DE SUSTITUCIÓN DE INTEGRANTES DEL </a:t>
            </a:r>
            <a:r>
              <a:rPr lang="es-MX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</a:t>
            </a:r>
          </a:p>
          <a:p>
            <a:pPr marL="0" indent="0" algn="just">
              <a:buNone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utiliza solo cuando un integrante del comité causa baja por los siguientes motivos: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Muerte del integrante;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Separación voluntaria, mediante escrito dirigido a las personas que integran el comité de contraloría social;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del comité de contraloría social tomado por mayoría de votos, con base en razones justificadas, mismas que se asentarán en una minuta de reunión y se adjuntarán al Acta de Sustitución (Anexo 2);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de la mayoría de las personas beneficiarias del programa federal del que se trate; 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Pérdida del carácter de beneficiario. </a:t>
            </a:r>
          </a:p>
          <a:p>
            <a:pPr marL="0" indent="0" algn="just">
              <a:buNone/>
            </a:pPr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Deberá levantar una minuta de reunión con el objetivo de hacer la sustitución del integrante y llenar este formato de Acata de sustitución. </a:t>
            </a:r>
            <a:endParaRPr lang="es-MX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Marcador de contenido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2834" y="0"/>
            <a:ext cx="84474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5367" name="Picture 41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5" t="15224" r="12216" b="3590"/>
          <a:stretch/>
        </p:blipFill>
        <p:spPr bwMode="auto">
          <a:xfrm>
            <a:off x="4421524" y="1376106"/>
            <a:ext cx="4630044" cy="49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2624315" y="16828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466850" y="484806"/>
            <a:ext cx="1420283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ANEXO 3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2834" y="0"/>
            <a:ext cx="84474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2624315" y="16828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4031"/>
          <p:cNvGrpSpPr/>
          <p:nvPr/>
        </p:nvGrpSpPr>
        <p:grpSpPr>
          <a:xfrm>
            <a:off x="1466850" y="1497420"/>
            <a:ext cx="7677150" cy="4789038"/>
            <a:chOff x="833933" y="1106090"/>
            <a:chExt cx="9336115" cy="5381879"/>
          </a:xfrm>
        </p:grpSpPr>
        <p:pic>
          <p:nvPicPr>
            <p:cNvPr id="20" name="Picture 59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56524" y="1106090"/>
              <a:ext cx="4813524" cy="5381879"/>
            </a:xfrm>
            <a:prstGeom prst="rect">
              <a:avLst/>
            </a:prstGeom>
          </p:spPr>
        </p:pic>
        <p:sp>
          <p:nvSpPr>
            <p:cNvPr id="21" name="Rectangle 592"/>
            <p:cNvSpPr/>
            <p:nvPr/>
          </p:nvSpPr>
          <p:spPr>
            <a:xfrm>
              <a:off x="833933" y="1510650"/>
              <a:ext cx="565486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ANEXO</a:t>
              </a:r>
              <a:r>
                <a:rPr lang="es-MX" sz="1000" b="1" spc="8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3:</a:t>
              </a:r>
              <a:r>
                <a:rPr lang="es-MX" sz="1000" b="1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MINUTA</a:t>
              </a:r>
              <a:r>
                <a:rPr lang="es-MX" sz="1000" b="1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b="1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REUNIÓN</a:t>
              </a:r>
              <a:r>
                <a:rPr lang="es-MX" sz="1000" b="1" spc="9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r>
                <a:rPr lang="es-MX" sz="1000" b="1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b="1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CONTRALORÍA</a:t>
              </a:r>
              <a:r>
                <a:rPr lang="es-MX" sz="1000" b="1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593"/>
            <p:cNvSpPr/>
            <p:nvPr/>
          </p:nvSpPr>
          <p:spPr>
            <a:xfrm>
              <a:off x="833933" y="1663050"/>
              <a:ext cx="65880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594"/>
            <p:cNvSpPr/>
            <p:nvPr/>
          </p:nvSpPr>
          <p:spPr>
            <a:xfrm>
              <a:off x="833933" y="1967850"/>
              <a:ext cx="5996545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Este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formato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llenará</a:t>
              </a:r>
              <a:r>
                <a:rPr lang="es-MX" sz="1000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cada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vez</a:t>
              </a:r>
              <a:r>
                <a:rPr lang="es-MX" sz="1000" spc="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reúna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Contraloría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595"/>
            <p:cNvSpPr/>
            <p:nvPr/>
          </p:nvSpPr>
          <p:spPr>
            <a:xfrm>
              <a:off x="833933" y="2120250"/>
              <a:ext cx="547771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Social,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nuestro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caso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será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mínimo</a:t>
              </a:r>
              <a:r>
                <a:rPr lang="es-MX" sz="1000" spc="7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cuatro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ocasiones: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596"/>
            <p:cNvSpPr/>
            <p:nvPr/>
          </p:nvSpPr>
          <p:spPr>
            <a:xfrm>
              <a:off x="833933" y="2272354"/>
              <a:ext cx="929036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597"/>
            <p:cNvSpPr/>
            <p:nvPr/>
          </p:nvSpPr>
          <p:spPr>
            <a:xfrm>
              <a:off x="1533398" y="2272354"/>
              <a:ext cx="2421498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constitución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98"/>
            <p:cNvSpPr/>
            <p:nvPr/>
          </p:nvSpPr>
          <p:spPr>
            <a:xfrm>
              <a:off x="833933" y="2425431"/>
              <a:ext cx="92680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599"/>
            <p:cNvSpPr/>
            <p:nvPr/>
          </p:nvSpPr>
          <p:spPr>
            <a:xfrm>
              <a:off x="1533398" y="2425431"/>
              <a:ext cx="206305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tomar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capacitación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600"/>
            <p:cNvSpPr/>
            <p:nvPr/>
          </p:nvSpPr>
          <p:spPr>
            <a:xfrm>
              <a:off x="833933" y="2577831"/>
              <a:ext cx="92680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601"/>
            <p:cNvSpPr/>
            <p:nvPr/>
          </p:nvSpPr>
          <p:spPr>
            <a:xfrm>
              <a:off x="1533398" y="2577831"/>
              <a:ext cx="305547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realizar</a:t>
              </a:r>
              <a:r>
                <a:rPr lang="es-MX" sz="1000" spc="7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vigilancia</a:t>
              </a:r>
              <a:r>
                <a:rPr lang="es-MX" sz="1000" spc="7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recurso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602"/>
            <p:cNvSpPr/>
            <p:nvPr/>
          </p:nvSpPr>
          <p:spPr>
            <a:xfrm>
              <a:off x="833933" y="2730231"/>
              <a:ext cx="92680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603"/>
            <p:cNvSpPr/>
            <p:nvPr/>
          </p:nvSpPr>
          <p:spPr>
            <a:xfrm>
              <a:off x="1533398" y="2730231"/>
              <a:ext cx="274323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llenar</a:t>
              </a:r>
              <a:r>
                <a:rPr lang="es-MX" sz="1000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</a:t>
              </a:r>
              <a:r>
                <a:rPr lang="es-MX" sz="1000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final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CS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604"/>
            <p:cNvSpPr/>
            <p:nvPr/>
          </p:nvSpPr>
          <p:spPr>
            <a:xfrm>
              <a:off x="833933" y="2882631"/>
              <a:ext cx="176982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Estos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pueden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</a:t>
              </a:r>
              <a:r>
                <a:rPr lang="es-MX" sz="1000" spc="2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605"/>
            <p:cNvSpPr/>
            <p:nvPr/>
          </p:nvSpPr>
          <p:spPr>
            <a:xfrm>
              <a:off x="2167763" y="2882631"/>
              <a:ext cx="191770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motivos</a:t>
              </a:r>
              <a:r>
                <a:rPr lang="es-MX" sz="1000" b="1" spc="7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reunión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606"/>
            <p:cNvSpPr/>
            <p:nvPr/>
          </p:nvSpPr>
          <p:spPr>
            <a:xfrm>
              <a:off x="3609467" y="2882631"/>
              <a:ext cx="3566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607"/>
            <p:cNvSpPr/>
            <p:nvPr/>
          </p:nvSpPr>
          <p:spPr>
            <a:xfrm>
              <a:off x="833933" y="3187431"/>
              <a:ext cx="168974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Temas</a:t>
              </a:r>
              <a:r>
                <a:rPr lang="es-MX" sz="1000" b="1" spc="7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tratados: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608"/>
            <p:cNvSpPr/>
            <p:nvPr/>
          </p:nvSpPr>
          <p:spPr>
            <a:xfrm>
              <a:off x="2105279" y="3187431"/>
              <a:ext cx="4407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09"/>
            <p:cNvSpPr/>
            <p:nvPr/>
          </p:nvSpPr>
          <p:spPr>
            <a:xfrm>
              <a:off x="2138807" y="3187431"/>
              <a:ext cx="412224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Descripción</a:t>
              </a:r>
              <a:r>
                <a:rPr lang="es-MX" sz="1000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realizó</a:t>
              </a:r>
              <a:r>
                <a:rPr lang="es-MX" sz="1000" spc="7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reunión</a:t>
              </a:r>
              <a:r>
                <a:rPr lang="es-MX" sz="1000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10"/>
            <p:cNvSpPr/>
            <p:nvPr/>
          </p:nvSpPr>
          <p:spPr>
            <a:xfrm>
              <a:off x="833933" y="3339831"/>
              <a:ext cx="580206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manera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estos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temas</a:t>
              </a:r>
              <a:r>
                <a:rPr lang="es-MX" sz="1000" spc="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registrarán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Informático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11"/>
            <p:cNvSpPr/>
            <p:nvPr/>
          </p:nvSpPr>
          <p:spPr>
            <a:xfrm>
              <a:off x="833933" y="3492231"/>
              <a:ext cx="2014607" cy="2050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Contraloría</a:t>
              </a:r>
              <a:r>
                <a:rPr lang="es-MX" sz="1000" spc="6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(SICS)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12"/>
            <p:cNvSpPr/>
            <p:nvPr/>
          </p:nvSpPr>
          <p:spPr>
            <a:xfrm>
              <a:off x="833933" y="3797030"/>
              <a:ext cx="236419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Acuerdos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reunión: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13"/>
            <p:cNvSpPr/>
            <p:nvPr/>
          </p:nvSpPr>
          <p:spPr>
            <a:xfrm>
              <a:off x="2612771" y="3797030"/>
              <a:ext cx="4407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14"/>
            <p:cNvSpPr/>
            <p:nvPr/>
          </p:nvSpPr>
          <p:spPr>
            <a:xfrm>
              <a:off x="2647823" y="3797029"/>
              <a:ext cx="256041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describirá</a:t>
              </a:r>
              <a:r>
                <a:rPr lang="es-MX" sz="1000" spc="7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convenios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15"/>
            <p:cNvSpPr/>
            <p:nvPr/>
          </p:nvSpPr>
          <p:spPr>
            <a:xfrm>
              <a:off x="833933" y="3949685"/>
              <a:ext cx="4374303" cy="152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arreglos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llegaron</a:t>
              </a:r>
              <a:r>
                <a:rPr lang="es-MX" sz="1000" spc="7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reunión</a:t>
              </a:r>
              <a:r>
                <a:rPr lang="es-MX" sz="1000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respecto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temas</a:t>
              </a:r>
              <a:r>
                <a:rPr lang="es-MX" sz="1000" spc="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tratados,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16"/>
            <p:cNvSpPr/>
            <p:nvPr/>
          </p:nvSpPr>
          <p:spPr>
            <a:xfrm>
              <a:off x="833933" y="4102085"/>
              <a:ext cx="382312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también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serán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registrados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SICS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466850" y="484806"/>
            <a:ext cx="1420283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ANEXO 3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Group 4006"/>
          <p:cNvGrpSpPr/>
          <p:nvPr/>
        </p:nvGrpSpPr>
        <p:grpSpPr>
          <a:xfrm>
            <a:off x="1466851" y="1957164"/>
            <a:ext cx="7677150" cy="4800148"/>
            <a:chOff x="857707" y="984334"/>
            <a:chExt cx="8981481" cy="5580126"/>
          </a:xfrm>
        </p:grpSpPr>
        <p:pic>
          <p:nvPicPr>
            <p:cNvPr id="54" name="Picture 63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97474" y="984334"/>
              <a:ext cx="5041714" cy="5580126"/>
            </a:xfrm>
            <a:prstGeom prst="rect">
              <a:avLst/>
            </a:prstGeom>
          </p:spPr>
        </p:pic>
        <p:sp>
          <p:nvSpPr>
            <p:cNvPr id="55" name="Rectangle 631"/>
            <p:cNvSpPr/>
            <p:nvPr/>
          </p:nvSpPr>
          <p:spPr>
            <a:xfrm>
              <a:off x="857707" y="2349739"/>
              <a:ext cx="1835269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recibiera</a:t>
              </a:r>
              <a:r>
                <a:rPr lang="es-MX" sz="1000" spc="7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alguna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632"/>
            <p:cNvSpPr/>
            <p:nvPr/>
          </p:nvSpPr>
          <p:spPr>
            <a:xfrm>
              <a:off x="2173779" y="2349739"/>
              <a:ext cx="1095871" cy="2046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spc="-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queja</a:t>
              </a:r>
              <a:r>
                <a:rPr lang="es-MX" sz="1000" b="1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spc="-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s-MX" sz="1000" b="1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 spc="-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denuncia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633"/>
            <p:cNvSpPr/>
            <p:nvPr/>
          </p:nvSpPr>
          <p:spPr>
            <a:xfrm>
              <a:off x="3230028" y="2349739"/>
              <a:ext cx="1666501" cy="2046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seleccionar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quien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634"/>
            <p:cNvSpPr/>
            <p:nvPr/>
          </p:nvSpPr>
          <p:spPr>
            <a:xfrm>
              <a:off x="857707" y="2502139"/>
              <a:ext cx="67529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turnada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635"/>
            <p:cNvSpPr/>
            <p:nvPr/>
          </p:nvSpPr>
          <p:spPr>
            <a:xfrm>
              <a:off x="857707" y="2806939"/>
              <a:ext cx="528087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nombre</a:t>
              </a:r>
              <a:r>
                <a:rPr lang="es-MX" sz="1000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clave,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así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como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comités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participantes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636"/>
            <p:cNvSpPr/>
            <p:nvPr/>
          </p:nvSpPr>
          <p:spPr>
            <a:xfrm>
              <a:off x="857707" y="2959339"/>
              <a:ext cx="170522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escribe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mismo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37"/>
            <p:cNvSpPr/>
            <p:nvPr/>
          </p:nvSpPr>
          <p:spPr>
            <a:xfrm>
              <a:off x="2144268" y="2959339"/>
              <a:ext cx="743259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nombre</a:t>
              </a:r>
              <a:r>
                <a:rPr lang="es-MX" sz="1000" b="1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38"/>
            <p:cNvSpPr/>
            <p:nvPr/>
          </p:nvSpPr>
          <p:spPr>
            <a:xfrm>
              <a:off x="2703576" y="2959339"/>
              <a:ext cx="958095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nuestro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39"/>
            <p:cNvSpPr/>
            <p:nvPr/>
          </p:nvSpPr>
          <p:spPr>
            <a:xfrm>
              <a:off x="3422904" y="2959339"/>
              <a:ext cx="61523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40"/>
            <p:cNvSpPr/>
            <p:nvPr/>
          </p:nvSpPr>
          <p:spPr>
            <a:xfrm>
              <a:off x="857707" y="3416920"/>
              <a:ext cx="143016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b="1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comentarios</a:t>
              </a:r>
              <a:r>
                <a:rPr lang="es-MX" sz="1000" b="1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1"/>
            <p:cNvSpPr/>
            <p:nvPr/>
          </p:nvSpPr>
          <p:spPr>
            <a:xfrm>
              <a:off x="1935226" y="3416920"/>
              <a:ext cx="346461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puede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agregar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precisiones</a:t>
              </a:r>
              <a:r>
                <a:rPr lang="es-MX" sz="1000" spc="6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hayan</a:t>
              </a:r>
              <a:r>
                <a:rPr lang="es-MX" sz="1000" spc="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42"/>
            <p:cNvSpPr/>
            <p:nvPr/>
          </p:nvSpPr>
          <p:spPr>
            <a:xfrm>
              <a:off x="857707" y="3569320"/>
              <a:ext cx="1833418" cy="2050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surgido</a:t>
              </a:r>
              <a:r>
                <a:rPr lang="es-MX" sz="1000" spc="6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reunión.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43"/>
            <p:cNvSpPr/>
            <p:nvPr/>
          </p:nvSpPr>
          <p:spPr>
            <a:xfrm>
              <a:off x="857707" y="4026519"/>
              <a:ext cx="542892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resumen,</a:t>
              </a:r>
              <a:r>
                <a:rPr lang="es-MX" sz="1000" spc="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participantes</a:t>
              </a:r>
              <a:r>
                <a:rPr lang="es-MX" sz="1000" spc="5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anotara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hombres</a:t>
              </a:r>
              <a:r>
                <a:rPr lang="es-MX" sz="1000" spc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mujeres</a:t>
              </a:r>
              <a:r>
                <a:rPr lang="es-MX" sz="1000" spc="4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44"/>
            <p:cNvSpPr/>
            <p:nvPr/>
          </p:nvSpPr>
          <p:spPr>
            <a:xfrm>
              <a:off x="857707" y="4178919"/>
              <a:ext cx="519575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según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figura</a:t>
              </a:r>
              <a:r>
                <a:rPr lang="es-MX" sz="1000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trate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así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mismo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registrará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s-MX" sz="1000" spc="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45"/>
            <p:cNvSpPr/>
            <p:nvPr/>
          </p:nvSpPr>
          <p:spPr>
            <a:xfrm>
              <a:off x="857707" y="4331320"/>
              <a:ext cx="1081915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</a:t>
              </a:r>
              <a:r>
                <a:rPr lang="es-MX" sz="1000" spc="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SICS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1745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466850" y="484806"/>
            <a:ext cx="1420283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ANEXO 3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" name="Group 4056"/>
          <p:cNvGrpSpPr/>
          <p:nvPr/>
        </p:nvGrpSpPr>
        <p:grpSpPr>
          <a:xfrm>
            <a:off x="1371600" y="1645920"/>
            <a:ext cx="7772400" cy="4754105"/>
            <a:chOff x="1228649" y="636071"/>
            <a:chExt cx="10564190" cy="6220915"/>
          </a:xfrm>
        </p:grpSpPr>
        <p:pic>
          <p:nvPicPr>
            <p:cNvPr id="28" name="Picture 65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90990" y="5389195"/>
              <a:ext cx="2601849" cy="742239"/>
            </a:xfrm>
            <a:prstGeom prst="rect">
              <a:avLst/>
            </a:prstGeom>
          </p:spPr>
        </p:pic>
        <p:pic>
          <p:nvPicPr>
            <p:cNvPr id="32" name="Picture 415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28640" y="636071"/>
              <a:ext cx="6164199" cy="6220915"/>
            </a:xfrm>
            <a:prstGeom prst="rect">
              <a:avLst/>
            </a:prstGeom>
          </p:spPr>
        </p:pic>
        <p:sp>
          <p:nvSpPr>
            <p:cNvPr id="33" name="Rectangle 660"/>
            <p:cNvSpPr/>
            <p:nvPr/>
          </p:nvSpPr>
          <p:spPr>
            <a:xfrm>
              <a:off x="1228649" y="2645141"/>
              <a:ext cx="460726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sección</a:t>
              </a:r>
              <a:r>
                <a:rPr lang="es-MX" sz="1000" spc="4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lista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participantes,</a:t>
              </a:r>
              <a:r>
                <a:rPr lang="es-MX" sz="1000" spc="5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desglosaran</a:t>
              </a:r>
              <a:r>
                <a:rPr lang="es-MX" sz="1000" spc="6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s-MX" sz="1000" spc="4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661"/>
            <p:cNvSpPr/>
            <p:nvPr/>
          </p:nvSpPr>
          <p:spPr>
            <a:xfrm>
              <a:off x="1228649" y="2797541"/>
              <a:ext cx="418331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r>
                <a:rPr lang="es-MX" sz="1000" spc="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cada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uno</a:t>
              </a:r>
              <a:r>
                <a:rPr lang="es-MX" sz="1000" spc="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s-MX" sz="1000" spc="2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firmaran</a:t>
              </a:r>
              <a:r>
                <a:rPr lang="es-MX" sz="1000" spc="7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según</a:t>
              </a:r>
              <a:r>
                <a:rPr lang="es-MX" sz="1000" spc="35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corresponda.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3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466850" y="484806"/>
            <a:ext cx="1420283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ANEXO 4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4071"/>
          <p:cNvGrpSpPr/>
          <p:nvPr/>
        </p:nvGrpSpPr>
        <p:grpSpPr>
          <a:xfrm>
            <a:off x="1088968" y="1639391"/>
            <a:ext cx="8024392" cy="5218609"/>
            <a:chOff x="1341374" y="1619235"/>
            <a:chExt cx="10206292" cy="7516063"/>
          </a:xfrm>
        </p:grpSpPr>
        <p:pic>
          <p:nvPicPr>
            <p:cNvPr id="19" name="Picture 67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21710" y="2686288"/>
              <a:ext cx="7125956" cy="6449010"/>
            </a:xfrm>
            <a:prstGeom prst="rect">
              <a:avLst/>
            </a:prstGeom>
          </p:spPr>
        </p:pic>
        <p:sp>
          <p:nvSpPr>
            <p:cNvPr id="20" name="Rectangle 676"/>
            <p:cNvSpPr/>
            <p:nvPr/>
          </p:nvSpPr>
          <p:spPr>
            <a:xfrm>
              <a:off x="1341374" y="1619235"/>
              <a:ext cx="642319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ANEXO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677"/>
            <p:cNvSpPr/>
            <p:nvPr/>
          </p:nvSpPr>
          <p:spPr>
            <a:xfrm>
              <a:off x="1824482" y="1619235"/>
              <a:ext cx="4761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78"/>
            <p:cNvSpPr/>
            <p:nvPr/>
          </p:nvSpPr>
          <p:spPr>
            <a:xfrm>
              <a:off x="1871726" y="1619235"/>
              <a:ext cx="11591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679"/>
            <p:cNvSpPr/>
            <p:nvPr/>
          </p:nvSpPr>
          <p:spPr>
            <a:xfrm>
              <a:off x="1958594" y="1619235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680"/>
            <p:cNvSpPr/>
            <p:nvPr/>
          </p:nvSpPr>
          <p:spPr>
            <a:xfrm>
              <a:off x="1992122" y="1619235"/>
              <a:ext cx="4761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681"/>
            <p:cNvSpPr/>
            <p:nvPr/>
          </p:nvSpPr>
          <p:spPr>
            <a:xfrm>
              <a:off x="2037842" y="1619235"/>
              <a:ext cx="84201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682"/>
            <p:cNvSpPr/>
            <p:nvPr/>
          </p:nvSpPr>
          <p:spPr>
            <a:xfrm>
              <a:off x="2673350" y="1619235"/>
              <a:ext cx="4761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683"/>
            <p:cNvSpPr/>
            <p:nvPr/>
          </p:nvSpPr>
          <p:spPr>
            <a:xfrm>
              <a:off x="2719070" y="1619235"/>
              <a:ext cx="35463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684"/>
            <p:cNvSpPr/>
            <p:nvPr/>
          </p:nvSpPr>
          <p:spPr>
            <a:xfrm>
              <a:off x="2986151" y="1619235"/>
              <a:ext cx="4761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685"/>
            <p:cNvSpPr/>
            <p:nvPr/>
          </p:nvSpPr>
          <p:spPr>
            <a:xfrm>
              <a:off x="3031871" y="1619235"/>
              <a:ext cx="70036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686"/>
            <p:cNvSpPr/>
            <p:nvPr/>
          </p:nvSpPr>
          <p:spPr>
            <a:xfrm>
              <a:off x="3560699" y="1619235"/>
              <a:ext cx="4761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687"/>
            <p:cNvSpPr/>
            <p:nvPr/>
          </p:nvSpPr>
          <p:spPr>
            <a:xfrm>
              <a:off x="3606419" y="1619235"/>
              <a:ext cx="25274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688"/>
            <p:cNvSpPr/>
            <p:nvPr/>
          </p:nvSpPr>
          <p:spPr>
            <a:xfrm>
              <a:off x="3796919" y="1619235"/>
              <a:ext cx="4761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689"/>
            <p:cNvSpPr/>
            <p:nvPr/>
          </p:nvSpPr>
          <p:spPr>
            <a:xfrm>
              <a:off x="3844163" y="1619235"/>
              <a:ext cx="131391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CONTRALORÍA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690"/>
            <p:cNvSpPr/>
            <p:nvPr/>
          </p:nvSpPr>
          <p:spPr>
            <a:xfrm>
              <a:off x="4834763" y="1619235"/>
              <a:ext cx="4761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91"/>
            <p:cNvSpPr/>
            <p:nvPr/>
          </p:nvSpPr>
          <p:spPr>
            <a:xfrm>
              <a:off x="1341374" y="1771635"/>
              <a:ext cx="65880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92"/>
            <p:cNvSpPr/>
            <p:nvPr/>
          </p:nvSpPr>
          <p:spPr>
            <a:xfrm>
              <a:off x="1341374" y="2076140"/>
              <a:ext cx="158872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93"/>
            <p:cNvSpPr/>
            <p:nvPr/>
          </p:nvSpPr>
          <p:spPr>
            <a:xfrm>
              <a:off x="1460246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94"/>
            <p:cNvSpPr/>
            <p:nvPr/>
          </p:nvSpPr>
          <p:spPr>
            <a:xfrm>
              <a:off x="1566926" y="2076140"/>
              <a:ext cx="671186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95"/>
            <p:cNvSpPr/>
            <p:nvPr/>
          </p:nvSpPr>
          <p:spPr>
            <a:xfrm>
              <a:off x="2071370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96"/>
            <p:cNvSpPr/>
            <p:nvPr/>
          </p:nvSpPr>
          <p:spPr>
            <a:xfrm>
              <a:off x="2176526" y="2076140"/>
              <a:ext cx="184962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97"/>
            <p:cNvSpPr/>
            <p:nvPr/>
          </p:nvSpPr>
          <p:spPr>
            <a:xfrm>
              <a:off x="2315210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98"/>
            <p:cNvSpPr/>
            <p:nvPr/>
          </p:nvSpPr>
          <p:spPr>
            <a:xfrm>
              <a:off x="2420366" y="2076140"/>
              <a:ext cx="1128537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personalizara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699"/>
            <p:cNvSpPr/>
            <p:nvPr/>
          </p:nvSpPr>
          <p:spPr>
            <a:xfrm>
              <a:off x="3269615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700"/>
            <p:cNvSpPr/>
            <p:nvPr/>
          </p:nvSpPr>
          <p:spPr>
            <a:xfrm>
              <a:off x="3374771" y="2076140"/>
              <a:ext cx="314851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701"/>
            <p:cNvSpPr/>
            <p:nvPr/>
          </p:nvSpPr>
          <p:spPr>
            <a:xfrm>
              <a:off x="3610991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702"/>
            <p:cNvSpPr/>
            <p:nvPr/>
          </p:nvSpPr>
          <p:spPr>
            <a:xfrm>
              <a:off x="3717671" y="2076140"/>
              <a:ext cx="232723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los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703"/>
            <p:cNvSpPr/>
            <p:nvPr/>
          </p:nvSpPr>
          <p:spPr>
            <a:xfrm>
              <a:off x="3892931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04"/>
            <p:cNvSpPr/>
            <p:nvPr/>
          </p:nvSpPr>
          <p:spPr>
            <a:xfrm>
              <a:off x="3998087" y="2076140"/>
              <a:ext cx="469662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705"/>
            <p:cNvSpPr/>
            <p:nvPr/>
          </p:nvSpPr>
          <p:spPr>
            <a:xfrm>
              <a:off x="4351655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706"/>
            <p:cNvSpPr/>
            <p:nvPr/>
          </p:nvSpPr>
          <p:spPr>
            <a:xfrm>
              <a:off x="4456811" y="2076140"/>
              <a:ext cx="215365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-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707"/>
            <p:cNvSpPr/>
            <p:nvPr/>
          </p:nvSpPr>
          <p:spPr>
            <a:xfrm>
              <a:off x="4618355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8"/>
            <p:cNvSpPr/>
            <p:nvPr/>
          </p:nvSpPr>
          <p:spPr>
            <a:xfrm>
              <a:off x="4723511" y="2076140"/>
              <a:ext cx="146116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709"/>
            <p:cNvSpPr/>
            <p:nvPr/>
          </p:nvSpPr>
          <p:spPr>
            <a:xfrm>
              <a:off x="4834763" y="2076140"/>
              <a:ext cx="44184" cy="2055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10"/>
            <p:cNvSpPr/>
            <p:nvPr/>
          </p:nvSpPr>
          <p:spPr>
            <a:xfrm>
              <a:off x="1341374" y="2229089"/>
              <a:ext cx="897699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institución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711"/>
            <p:cNvSpPr/>
            <p:nvPr/>
          </p:nvSpPr>
          <p:spPr>
            <a:xfrm>
              <a:off x="2016506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12"/>
            <p:cNvSpPr/>
            <p:nvPr/>
          </p:nvSpPr>
          <p:spPr>
            <a:xfrm>
              <a:off x="2060702" y="2229089"/>
              <a:ext cx="9118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713"/>
            <p:cNvSpPr/>
            <p:nvPr/>
          </p:nvSpPr>
          <p:spPr>
            <a:xfrm>
              <a:off x="2129282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14"/>
            <p:cNvSpPr/>
            <p:nvPr/>
          </p:nvSpPr>
          <p:spPr>
            <a:xfrm>
              <a:off x="2173478" y="2229089"/>
              <a:ext cx="148625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1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715"/>
            <p:cNvSpPr/>
            <p:nvPr/>
          </p:nvSpPr>
          <p:spPr>
            <a:xfrm>
              <a:off x="2284730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716"/>
            <p:cNvSpPr/>
            <p:nvPr/>
          </p:nvSpPr>
          <p:spPr>
            <a:xfrm>
              <a:off x="2328926" y="2229089"/>
              <a:ext cx="63138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comité,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17"/>
            <p:cNvSpPr/>
            <p:nvPr/>
          </p:nvSpPr>
          <p:spPr>
            <a:xfrm>
              <a:off x="2804414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718"/>
            <p:cNvSpPr/>
            <p:nvPr/>
          </p:nvSpPr>
          <p:spPr>
            <a:xfrm>
              <a:off x="2850134" y="2229089"/>
              <a:ext cx="18471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719"/>
            <p:cNvSpPr/>
            <p:nvPr/>
          </p:nvSpPr>
          <p:spPr>
            <a:xfrm>
              <a:off x="2989199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720"/>
            <p:cNvSpPr/>
            <p:nvPr/>
          </p:nvSpPr>
          <p:spPr>
            <a:xfrm>
              <a:off x="3033395" y="2229089"/>
              <a:ext cx="84453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imprimirá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721"/>
            <p:cNvSpPr/>
            <p:nvPr/>
          </p:nvSpPr>
          <p:spPr>
            <a:xfrm>
              <a:off x="3668903" y="2229089"/>
              <a:ext cx="10285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12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1000" spc="12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22"/>
            <p:cNvSpPr/>
            <p:nvPr/>
          </p:nvSpPr>
          <p:spPr>
            <a:xfrm>
              <a:off x="3757295" y="2229089"/>
              <a:ext cx="9118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23"/>
            <p:cNvSpPr/>
            <p:nvPr/>
          </p:nvSpPr>
          <p:spPr>
            <a:xfrm>
              <a:off x="3825875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4"/>
            <p:cNvSpPr/>
            <p:nvPr/>
          </p:nvSpPr>
          <p:spPr>
            <a:xfrm>
              <a:off x="3870071" y="2229089"/>
              <a:ext cx="18471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25"/>
            <p:cNvSpPr/>
            <p:nvPr/>
          </p:nvSpPr>
          <p:spPr>
            <a:xfrm>
              <a:off x="4008755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26"/>
            <p:cNvSpPr/>
            <p:nvPr/>
          </p:nvSpPr>
          <p:spPr>
            <a:xfrm>
              <a:off x="4052951" y="2229089"/>
              <a:ext cx="83292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entregará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27"/>
            <p:cNvSpPr/>
            <p:nvPr/>
          </p:nvSpPr>
          <p:spPr>
            <a:xfrm>
              <a:off x="4679315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28"/>
            <p:cNvSpPr/>
            <p:nvPr/>
          </p:nvSpPr>
          <p:spPr>
            <a:xfrm>
              <a:off x="4723511" y="2229089"/>
              <a:ext cx="14660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1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29"/>
            <p:cNvSpPr/>
            <p:nvPr/>
          </p:nvSpPr>
          <p:spPr>
            <a:xfrm>
              <a:off x="4834763" y="22290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30"/>
            <p:cNvSpPr/>
            <p:nvPr/>
          </p:nvSpPr>
          <p:spPr>
            <a:xfrm>
              <a:off x="1341374" y="2381489"/>
              <a:ext cx="59386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31"/>
            <p:cNvSpPr/>
            <p:nvPr/>
          </p:nvSpPr>
          <p:spPr>
            <a:xfrm>
              <a:off x="1787906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732"/>
            <p:cNvSpPr/>
            <p:nvPr/>
          </p:nvSpPr>
          <p:spPr>
            <a:xfrm>
              <a:off x="1859534" y="2381489"/>
              <a:ext cx="49057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quien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733"/>
            <p:cNvSpPr/>
            <p:nvPr/>
          </p:nvSpPr>
          <p:spPr>
            <a:xfrm>
              <a:off x="2228342" y="2381489"/>
              <a:ext cx="4407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734"/>
            <p:cNvSpPr/>
            <p:nvPr/>
          </p:nvSpPr>
          <p:spPr>
            <a:xfrm>
              <a:off x="2301494" y="2381489"/>
              <a:ext cx="15007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-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735"/>
            <p:cNvSpPr/>
            <p:nvPr/>
          </p:nvSpPr>
          <p:spPr>
            <a:xfrm>
              <a:off x="2414270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736"/>
            <p:cNvSpPr/>
            <p:nvPr/>
          </p:nvSpPr>
          <p:spPr>
            <a:xfrm>
              <a:off x="2485898" y="2381489"/>
              <a:ext cx="901400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contestará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737"/>
            <p:cNvSpPr/>
            <p:nvPr/>
          </p:nvSpPr>
          <p:spPr>
            <a:xfrm>
              <a:off x="3164459" y="2381489"/>
              <a:ext cx="4407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738"/>
            <p:cNvSpPr/>
            <p:nvPr/>
          </p:nvSpPr>
          <p:spPr>
            <a:xfrm>
              <a:off x="3236087" y="2381489"/>
              <a:ext cx="9118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739"/>
            <p:cNvSpPr/>
            <p:nvPr/>
          </p:nvSpPr>
          <p:spPr>
            <a:xfrm>
              <a:off x="3304667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740"/>
            <p:cNvSpPr/>
            <p:nvPr/>
          </p:nvSpPr>
          <p:spPr>
            <a:xfrm>
              <a:off x="3376295" y="2381489"/>
              <a:ext cx="32637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741"/>
            <p:cNvSpPr/>
            <p:nvPr/>
          </p:nvSpPr>
          <p:spPr>
            <a:xfrm>
              <a:off x="3621659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742"/>
            <p:cNvSpPr/>
            <p:nvPr/>
          </p:nvSpPr>
          <p:spPr>
            <a:xfrm>
              <a:off x="3693287" y="2381489"/>
              <a:ext cx="27876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vez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743"/>
            <p:cNvSpPr/>
            <p:nvPr/>
          </p:nvSpPr>
          <p:spPr>
            <a:xfrm>
              <a:off x="3902075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744"/>
            <p:cNvSpPr/>
            <p:nvPr/>
          </p:nvSpPr>
          <p:spPr>
            <a:xfrm>
              <a:off x="3973703" y="2381489"/>
              <a:ext cx="89601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terminado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745"/>
            <p:cNvSpPr/>
            <p:nvPr/>
          </p:nvSpPr>
          <p:spPr>
            <a:xfrm>
              <a:off x="4647311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746"/>
            <p:cNvSpPr/>
            <p:nvPr/>
          </p:nvSpPr>
          <p:spPr>
            <a:xfrm>
              <a:off x="4718939" y="2381489"/>
              <a:ext cx="15210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1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747"/>
            <p:cNvSpPr/>
            <p:nvPr/>
          </p:nvSpPr>
          <p:spPr>
            <a:xfrm>
              <a:off x="4834763" y="23814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748"/>
            <p:cNvSpPr/>
            <p:nvPr/>
          </p:nvSpPr>
          <p:spPr>
            <a:xfrm>
              <a:off x="1341374" y="2533889"/>
              <a:ext cx="83292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Entregara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749"/>
            <p:cNvSpPr/>
            <p:nvPr/>
          </p:nvSpPr>
          <p:spPr>
            <a:xfrm>
              <a:off x="1967738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750"/>
            <p:cNvSpPr/>
            <p:nvPr/>
          </p:nvSpPr>
          <p:spPr>
            <a:xfrm>
              <a:off x="2001266" y="2533889"/>
              <a:ext cx="144574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751"/>
            <p:cNvSpPr/>
            <p:nvPr/>
          </p:nvSpPr>
          <p:spPr>
            <a:xfrm>
              <a:off x="2109470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752"/>
            <p:cNvSpPr/>
            <p:nvPr/>
          </p:nvSpPr>
          <p:spPr>
            <a:xfrm>
              <a:off x="2144522" y="2533889"/>
              <a:ext cx="567623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Enlace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753"/>
            <p:cNvSpPr/>
            <p:nvPr/>
          </p:nvSpPr>
          <p:spPr>
            <a:xfrm>
              <a:off x="2571242" y="2533889"/>
              <a:ext cx="44077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754"/>
            <p:cNvSpPr/>
            <p:nvPr/>
          </p:nvSpPr>
          <p:spPr>
            <a:xfrm>
              <a:off x="2606294" y="2533889"/>
              <a:ext cx="37903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-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755"/>
            <p:cNvSpPr/>
            <p:nvPr/>
          </p:nvSpPr>
          <p:spPr>
            <a:xfrm>
              <a:off x="2891282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756"/>
            <p:cNvSpPr/>
            <p:nvPr/>
          </p:nvSpPr>
          <p:spPr>
            <a:xfrm>
              <a:off x="2926334" y="2533889"/>
              <a:ext cx="196326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757"/>
            <p:cNvSpPr/>
            <p:nvPr/>
          </p:nvSpPr>
          <p:spPr>
            <a:xfrm>
              <a:off x="3074543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758"/>
            <p:cNvSpPr/>
            <p:nvPr/>
          </p:nvSpPr>
          <p:spPr>
            <a:xfrm>
              <a:off x="3106547" y="2533889"/>
              <a:ext cx="656619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captura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759"/>
            <p:cNvSpPr/>
            <p:nvPr/>
          </p:nvSpPr>
          <p:spPr>
            <a:xfrm>
              <a:off x="3600323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760"/>
            <p:cNvSpPr/>
            <p:nvPr/>
          </p:nvSpPr>
          <p:spPr>
            <a:xfrm>
              <a:off x="3633851" y="2533889"/>
              <a:ext cx="215241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761"/>
            <p:cNvSpPr/>
            <p:nvPr/>
          </p:nvSpPr>
          <p:spPr>
            <a:xfrm>
              <a:off x="3795395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62"/>
            <p:cNvSpPr/>
            <p:nvPr/>
          </p:nvSpPr>
          <p:spPr>
            <a:xfrm>
              <a:off x="3828923" y="2533889"/>
              <a:ext cx="146602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763"/>
            <p:cNvSpPr/>
            <p:nvPr/>
          </p:nvSpPr>
          <p:spPr>
            <a:xfrm>
              <a:off x="3938651" y="2533889"/>
              <a:ext cx="44078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64"/>
            <p:cNvSpPr/>
            <p:nvPr/>
          </p:nvSpPr>
          <p:spPr>
            <a:xfrm>
              <a:off x="3973703" y="2533889"/>
              <a:ext cx="378695" cy="205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SICS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466850" y="484806"/>
            <a:ext cx="5002487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CÉDULA DE QUEJAS Y DENUNCIAS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1622" t="16368" r="27473" b="5935"/>
          <a:stretch/>
        </p:blipFill>
        <p:spPr>
          <a:xfrm>
            <a:off x="2335415" y="1376106"/>
            <a:ext cx="5054600" cy="54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53436" y="1376106"/>
            <a:ext cx="7265096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¿ QU</a:t>
            </a:r>
            <a:r>
              <a:rPr lang="es-ES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É</a:t>
            </a:r>
            <a:r>
              <a:rPr lang="es-ES_tradnl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 ES LA CONTRALOR</a:t>
            </a:r>
            <a:r>
              <a:rPr lang="es-ES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Í</a:t>
            </a:r>
            <a:r>
              <a:rPr lang="es-ES_tradnl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 SOCIAL ?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653436" y="2578108"/>
            <a:ext cx="7265096" cy="34719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s-ES_tradnl" alt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contraloría social </a:t>
            </a:r>
            <a:r>
              <a:rPr lang="es-ES_tradnl" alt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el mecanismo de los beneficiarios, para que de manera organizada, verifiquen el cumplimiento de las metas y la correcta aplicación de los recursos públicos asignados a los programas de desarrollo social que para propiciar la participación de los beneficiarios de los programas federales de desarrollo social en la vigilancia de su ejecución y del ejercicio y aplicación de los recursos federales asignados a los mismos, así como en la verificación del cumplimiento de sus metas.</a:t>
            </a:r>
          </a:p>
        </p:txBody>
      </p:sp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573527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CONTROL DE QUEJAS Y DENUNCIAS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1794" t="16567" r="28353" b="13421"/>
          <a:stretch/>
        </p:blipFill>
        <p:spPr>
          <a:xfrm>
            <a:off x="2285997" y="1442606"/>
            <a:ext cx="5411588" cy="53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787041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FECHAS DE ACTIVIDADES DE SEGUIMIENTO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1223" t="10309" r="9956" b="4023"/>
          <a:stretch/>
        </p:blipFill>
        <p:spPr>
          <a:xfrm>
            <a:off x="1285057" y="1508426"/>
            <a:ext cx="7633475" cy="53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787041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ACTIVIDADES A REALIZAR Y SEGUIMIENTO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281" t="8343" r="17577" b="4045"/>
          <a:stretch/>
        </p:blipFill>
        <p:spPr>
          <a:xfrm>
            <a:off x="2252748" y="1404167"/>
            <a:ext cx="5544590" cy="54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787041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INFORMACIÓN SOBRE QUEJAS Y DENUNCIAS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40758" y="1641429"/>
            <a:ext cx="7430553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caso de detectar irregularidades en la ejecución del programa federal se podrán presentar quejas y denuncias mediante los siguientes mecanismos: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Mecanismos </a:t>
            </a:r>
            <a:r>
              <a:rPr lang="es-MX" dirty="0"/>
              <a:t>de la Secretaría de la Función Pública: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Las denuncias podrán realizarse a través del Sistema Integral de Denuncias Ciudadanas (SIDEC) en la liga https//sidec.funcionpublica.gob.mx/ las 24 horas del día, los 365 días del año; o mediante escrito presentado en la Secretaría de la Función Pública, ubicada en Avenida Insurgentes Sur 1735, Colonia Guadalupe </a:t>
            </a:r>
            <a:r>
              <a:rPr lang="es-MX" dirty="0" err="1"/>
              <a:t>Inn</a:t>
            </a:r>
            <a:r>
              <a:rPr lang="es-MX" dirty="0"/>
              <a:t>, C. P. 01020, Alcaldía Álvaro Obregón, Ciudad de México.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/>
              <a:t>En caso de requerir asesoría en la presentación de denuncias, podrán comunicarse a los teléfonos 55 2000 2000 y al número gratuito 800 112 87 00.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2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787041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INFORMACIÓN SOBRE QUEJAS Y DENUNCIAS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7979" y="1508426"/>
            <a:ext cx="7430553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En </a:t>
            </a:r>
            <a:r>
              <a:rPr lang="es-MX" dirty="0"/>
              <a:t>la Instancia Normativa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Correo electrónico especial: quejas_denuncias@nube.sep.gob.mx con el objeto de facilitar a los miembros de las comunidades universitarias y población en general, la emisión de preguntas y/o sugerencias o, en su caso, inconformidades sobre el desarrollo del proyecto apoyado con recursos del programa.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/>
              <a:t>Directamente en la Dirección General, en Av. Universidad 1200, Sector 3-28 del tercer piso en la Colonia </a:t>
            </a:r>
            <a:r>
              <a:rPr lang="es-MX" dirty="0" err="1"/>
              <a:t>Xoco</a:t>
            </a:r>
            <a:r>
              <a:rPr lang="es-MX" dirty="0"/>
              <a:t>, Alcaldía Benito Juárez, Ciudad de México, México C.P. 03330; o bien, </a:t>
            </a:r>
          </a:p>
          <a:p>
            <a:pPr algn="just"/>
            <a:r>
              <a:rPr lang="es-MX" dirty="0"/>
              <a:t>Telefónicamente: Comunicarse al 55 36 01 16 10 o al Conmutador de la SEP: 55 36 01 16 00, extensiones 67153, </a:t>
            </a:r>
          </a:p>
          <a:p>
            <a:pPr algn="just"/>
            <a:r>
              <a:rPr lang="es-MX" dirty="0"/>
              <a:t>Correo electrónico: dgutyp.dpei@nube.sep.gob.mx </a:t>
            </a:r>
            <a:endParaRPr lang="es-MX" dirty="0" smtClean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1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787041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INFORMACIÓN SOBRE QUEJAS Y DENUNCIAS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98435" y="1508426"/>
            <a:ext cx="743055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Órgano </a:t>
            </a:r>
            <a:r>
              <a:rPr lang="es-MX" dirty="0"/>
              <a:t>Interno de Control: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Correo electrónico especial: quejas@nube.sep.gob.mx, con el objeto de facilitar a los miembros de las comunidades universitarias y población en general, la emisión de preguntas y/o sugerencias o, en su caso, inconformidades sobre el desarrollo de los proyectos apoyados con recursos del programa. </a:t>
            </a:r>
          </a:p>
          <a:p>
            <a:pPr algn="just"/>
            <a:r>
              <a:rPr lang="es-MX" dirty="0"/>
              <a:t>Telefónicamente al número 55 36 01 86 50. </a:t>
            </a:r>
          </a:p>
          <a:p>
            <a:pPr algn="just"/>
            <a:r>
              <a:rPr lang="es-MX" dirty="0"/>
              <a:t>Directamente en el Órgano Interno de Control de la SEP ubicado en: Av. Universidad 1074, Colonia </a:t>
            </a:r>
            <a:r>
              <a:rPr lang="es-MX" dirty="0" err="1"/>
              <a:t>Xoco</a:t>
            </a:r>
            <a:r>
              <a:rPr lang="es-MX" dirty="0"/>
              <a:t>, Alcaldía Benito Juárez, C.P. 03330, Ciudad de México, México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Órgano Estatal de Control: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podrá establecer contacto con los Órganos Estatales de Control, y difundir los </a:t>
            </a:r>
            <a:endParaRPr lang="es-ES_tradnl" alt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32182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363288" y="484806"/>
            <a:ext cx="5106050" cy="787041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INFORMACIÓN SOBRE QUEJAS Y DENUNCIAS</a:t>
            </a:r>
            <a:endParaRPr lang="es-ES_tradnl" sz="28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98435" y="-5534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4035" y="-962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98435" y="1508426"/>
            <a:ext cx="7430553" cy="48782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MX" dirty="0"/>
              <a:t>Para cualquier duda o aclaración correspondiente al ejercicio fiscal </a:t>
            </a:r>
            <a:r>
              <a:rPr lang="es-MX" dirty="0" smtClean="0"/>
              <a:t>2024 </a:t>
            </a:r>
            <a:r>
              <a:rPr lang="es-MX" dirty="0"/>
              <a:t>de </a:t>
            </a:r>
            <a:r>
              <a:rPr lang="es-MX" dirty="0" smtClean="0"/>
              <a:t>PSODE U006, </a:t>
            </a:r>
            <a:r>
              <a:rPr lang="es-MX" dirty="0"/>
              <a:t>acércate con la Responsable de CS, de la Universidad </a:t>
            </a:r>
            <a:r>
              <a:rPr lang="es-MX" dirty="0" smtClean="0"/>
              <a:t>Tecnológica </a:t>
            </a:r>
            <a:r>
              <a:rPr lang="es-MX" dirty="0"/>
              <a:t>de la Selva:</a:t>
            </a:r>
          </a:p>
          <a:p>
            <a:r>
              <a:rPr lang="es-MX" dirty="0"/>
              <a:t>Mtro. </a:t>
            </a:r>
            <a:r>
              <a:rPr lang="es-MX" dirty="0" smtClean="0"/>
              <a:t>José Elías López Ocaña</a:t>
            </a:r>
            <a:endParaRPr lang="es-419" dirty="0"/>
          </a:p>
          <a:p>
            <a:r>
              <a:rPr lang="es-MX" dirty="0"/>
              <a:t>Tel. </a:t>
            </a:r>
            <a:r>
              <a:rPr lang="es-MX" dirty="0" smtClean="0"/>
              <a:t>967 119 3390</a:t>
            </a:r>
            <a:endParaRPr lang="es-MX" dirty="0"/>
          </a:p>
          <a:p>
            <a:endParaRPr lang="es-MX" sz="800" dirty="0"/>
          </a:p>
          <a:p>
            <a:r>
              <a:rPr lang="es-MX" dirty="0"/>
              <a:t>Correo Electrónico:</a:t>
            </a:r>
          </a:p>
          <a:p>
            <a:r>
              <a:rPr lang="es-MX" dirty="0" smtClean="0"/>
              <a:t>vinculacion@laselva.edu.mx</a:t>
            </a:r>
            <a:r>
              <a:rPr lang="es-MX" dirty="0"/>
              <a:t>	</a:t>
            </a:r>
          </a:p>
          <a:p>
            <a:endParaRPr lang="es-MX" sz="1000" dirty="0"/>
          </a:p>
          <a:p>
            <a:r>
              <a:rPr lang="es-MX" b="1" dirty="0"/>
              <a:t>QUEJAS Y DENUNCIAS</a:t>
            </a:r>
          </a:p>
          <a:p>
            <a:r>
              <a:rPr lang="es-MX" dirty="0" smtClean="0"/>
              <a:t>vinculacion@laselva.edu.mx</a:t>
            </a:r>
            <a:r>
              <a:rPr lang="es-MX" dirty="0"/>
              <a:t>	</a:t>
            </a:r>
          </a:p>
          <a:p>
            <a:endParaRPr lang="es-MX" sz="1200" dirty="0"/>
          </a:p>
          <a:p>
            <a:r>
              <a:rPr lang="es-MX" dirty="0"/>
              <a:t>Atención personal en la </a:t>
            </a:r>
            <a:r>
              <a:rPr lang="es-MX" dirty="0" smtClean="0"/>
              <a:t>Dirección de Vinculación: </a:t>
            </a:r>
            <a:r>
              <a:rPr lang="es-MX" dirty="0"/>
              <a:t>Entronque </a:t>
            </a:r>
            <a:r>
              <a:rPr lang="es-MX" dirty="0" err="1"/>
              <a:t>Toniná</a:t>
            </a:r>
            <a:r>
              <a:rPr lang="es-MX" dirty="0"/>
              <a:t> KM 0.5 Carretera </a:t>
            </a:r>
            <a:r>
              <a:rPr lang="es-MX" dirty="0" err="1"/>
              <a:t>Ocoaingo</a:t>
            </a:r>
            <a:r>
              <a:rPr lang="es-MX" dirty="0"/>
              <a:t>-Altamirano, Predio </a:t>
            </a:r>
            <a:r>
              <a:rPr lang="es-MX" dirty="0" err="1"/>
              <a:t>Laltic</a:t>
            </a:r>
            <a:r>
              <a:rPr lang="es-MX" dirty="0"/>
              <a:t>, 29950, Ocosingo, Chiapas, Edificio C Planta Alta</a:t>
            </a:r>
            <a:r>
              <a:rPr lang="es-MX" dirty="0" smtClean="0"/>
              <a:t>.</a:t>
            </a:r>
          </a:p>
          <a:p>
            <a:endParaRPr lang="es-MX" sz="1100" dirty="0"/>
          </a:p>
          <a:p>
            <a:r>
              <a:rPr lang="es-MX" dirty="0"/>
              <a:t>La información de la Contraloría Social estará disponible en:    	</a:t>
            </a:r>
          </a:p>
          <a:p>
            <a:r>
              <a:rPr lang="es-MX" dirty="0"/>
              <a:t>https://www.utselva.edu.mx/</a:t>
            </a:r>
          </a:p>
          <a:p>
            <a:r>
              <a:rPr lang="es-MX" dirty="0"/>
              <a:t>Está contiene una liga a través del icono de CS:</a:t>
            </a:r>
            <a:endParaRPr lang="es-MX" dirty="0"/>
          </a:p>
        </p:txBody>
      </p:sp>
      <p:pic>
        <p:nvPicPr>
          <p:cNvPr id="9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170435" y="5868785"/>
            <a:ext cx="1069950" cy="4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53644" y="1376106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OBJETIVOS DE LA</a:t>
            </a:r>
            <a:r>
              <a:rPr lang="es-ES_tradnl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CONTRALOR</a:t>
            </a:r>
            <a:r>
              <a:rPr lang="es-ES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Í</a:t>
            </a:r>
            <a:r>
              <a:rPr lang="es-ES_tradnl" sz="3200" b="1" dirty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A </a:t>
            </a:r>
            <a:r>
              <a:rPr lang="es-ES_tradnl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SOCIAL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753644" y="2628213"/>
            <a:ext cx="3018774" cy="355758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alt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GENERAL:</a:t>
            </a:r>
          </a:p>
          <a:p>
            <a:pPr marL="0" indent="0" algn="just">
              <a:buNone/>
            </a:pPr>
            <a:r>
              <a:rPr lang="es-MX" alt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Conocer </a:t>
            </a:r>
            <a:r>
              <a:rPr lang="es-MX" alt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disposiciones en materia de promoción de contraloría social, con el propósito de que los beneficiarios o integrantes del Comité de Contraloría Social realicen el seguimiento, supervisión y vigilancia de la aplicación de los recursos públicos federales. </a:t>
            </a:r>
          </a:p>
          <a:p>
            <a:pPr marL="0" indent="0" algn="just">
              <a:buNone/>
            </a:pPr>
            <a:endParaRPr lang="es-MX" alt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348615" y="2628213"/>
            <a:ext cx="3093927" cy="35575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alt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ESPECIFICO: </a:t>
            </a:r>
          </a:p>
          <a:p>
            <a:pPr marL="0" indent="0" algn="just">
              <a:buNone/>
            </a:pPr>
            <a:r>
              <a:rPr lang="es-MX" alt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Brindar las herramientas necesarias para que los beneficiarios o integrantes del Comité de Contraloría Social en las instancias ejecutoras del programa federal apliquen las estrategias de contraloría social, usen los documentos y promuevan dicha actividad.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alt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53644" y="1376106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BENEFICIOS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753644" y="2628212"/>
            <a:ext cx="6688898" cy="3760061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400" dirty="0"/>
              <a:t> </a:t>
            </a: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Garantiza la transparencia y la rendición de cuentas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Crea una corresponsabilidad entre el Estado y los beneficiarios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Favorece la participación organizada de grupos vulnerables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Ayuda a mejorar las obras y servicios públicos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Permite a los ciudadanos contar con un espacio de opinión y vigilancia sobre los programas de desarrollo </a:t>
            </a:r>
            <a:r>
              <a:rPr lang="es-ES_tradnl" alt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000" dirty="0"/>
              <a:t> </a:t>
            </a: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Inhibe la corrupción, la discrecionalidad y el uso político de los programas </a:t>
            </a:r>
            <a:r>
              <a:rPr lang="es-ES" alt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públicos.</a:t>
            </a:r>
            <a:endParaRPr lang="es-ES_tradnl" altLang="es-ES_trad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Aporta elementos para establecer estrategias de fiscalización.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Fortalece los vínculos de confianza entre el gobierno y sociedad.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alt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Promueve mecanismos para atender las demandas sociales de manera organizada.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_tradnl" altLang="es-ES_trad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s-MX" alt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9" name="Group 9642"/>
          <p:cNvGrpSpPr/>
          <p:nvPr/>
        </p:nvGrpSpPr>
        <p:grpSpPr>
          <a:xfrm>
            <a:off x="-98377" y="1376106"/>
            <a:ext cx="9242377" cy="4940329"/>
            <a:chOff x="0" y="1071080"/>
            <a:chExt cx="11815573" cy="5532344"/>
          </a:xfrm>
        </p:grpSpPr>
        <p:pic>
          <p:nvPicPr>
            <p:cNvPr id="13" name="Picture 30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71080"/>
              <a:ext cx="2259330" cy="1151382"/>
            </a:xfrm>
            <a:prstGeom prst="rect">
              <a:avLst/>
            </a:prstGeom>
          </p:spPr>
        </p:pic>
        <p:sp>
          <p:nvSpPr>
            <p:cNvPr id="14" name="Rectangle 302"/>
            <p:cNvSpPr/>
            <p:nvPr/>
          </p:nvSpPr>
          <p:spPr>
            <a:xfrm>
              <a:off x="470002" y="1166838"/>
              <a:ext cx="1623683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DOCUMENTOS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03"/>
            <p:cNvSpPr/>
            <p:nvPr/>
          </p:nvSpPr>
          <p:spPr>
            <a:xfrm>
              <a:off x="1691005" y="1166838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Rectangle 304"/>
            <p:cNvSpPr/>
            <p:nvPr/>
          </p:nvSpPr>
          <p:spPr>
            <a:xfrm>
              <a:off x="470002" y="1410678"/>
              <a:ext cx="1516120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NORMATIVOS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Shape 305"/>
            <p:cNvSpPr/>
            <p:nvPr/>
          </p:nvSpPr>
          <p:spPr>
            <a:xfrm>
              <a:off x="6026277" y="1784820"/>
              <a:ext cx="76200" cy="559435"/>
            </a:xfrm>
            <a:custGeom>
              <a:avLst/>
              <a:gdLst/>
              <a:ahLst/>
              <a:cxnLst/>
              <a:rect l="0" t="0" r="0" b="0"/>
              <a:pathLst>
                <a:path w="76200" h="559435">
                  <a:moveTo>
                    <a:pt x="34925" y="0"/>
                  </a:moveTo>
                  <a:lnTo>
                    <a:pt x="41275" y="0"/>
                  </a:lnTo>
                  <a:lnTo>
                    <a:pt x="41275" y="483235"/>
                  </a:lnTo>
                  <a:lnTo>
                    <a:pt x="76200" y="483235"/>
                  </a:lnTo>
                  <a:lnTo>
                    <a:pt x="38100" y="559435"/>
                  </a:lnTo>
                  <a:lnTo>
                    <a:pt x="0" y="483235"/>
                  </a:lnTo>
                  <a:lnTo>
                    <a:pt x="34925" y="483235"/>
                  </a:lnTo>
                  <a:lnTo>
                    <a:pt x="349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pic>
          <p:nvPicPr>
            <p:cNvPr id="18" name="Picture 30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891028" y="1071080"/>
              <a:ext cx="4552719" cy="1151382"/>
            </a:xfrm>
            <a:prstGeom prst="rect">
              <a:avLst/>
            </a:prstGeom>
          </p:spPr>
        </p:pic>
        <p:sp>
          <p:nvSpPr>
            <p:cNvPr id="19" name="Rectangle 308"/>
            <p:cNvSpPr/>
            <p:nvPr/>
          </p:nvSpPr>
          <p:spPr>
            <a:xfrm>
              <a:off x="3448608" y="1154926"/>
              <a:ext cx="1916987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GUÍA OPERATIVA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09"/>
            <p:cNvSpPr/>
            <p:nvPr/>
          </p:nvSpPr>
          <p:spPr>
            <a:xfrm>
              <a:off x="5283103" y="1152094"/>
              <a:ext cx="8249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10"/>
            <p:cNvSpPr/>
            <p:nvPr/>
          </p:nvSpPr>
          <p:spPr>
            <a:xfrm>
              <a:off x="4868291" y="1166838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11"/>
            <p:cNvSpPr/>
            <p:nvPr/>
          </p:nvSpPr>
          <p:spPr>
            <a:xfrm>
              <a:off x="5427334" y="1140575"/>
              <a:ext cx="1250583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ESQUEMA 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12"/>
            <p:cNvSpPr/>
            <p:nvPr/>
          </p:nvSpPr>
          <p:spPr>
            <a:xfrm>
              <a:off x="6594950" y="1120882"/>
              <a:ext cx="8249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13"/>
            <p:cNvSpPr/>
            <p:nvPr/>
          </p:nvSpPr>
          <p:spPr>
            <a:xfrm>
              <a:off x="6795137" y="1166838"/>
              <a:ext cx="648610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PATCS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3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234940" y="2287219"/>
              <a:ext cx="1169670" cy="785635"/>
            </a:xfrm>
            <a:prstGeom prst="rect">
              <a:avLst/>
            </a:prstGeom>
          </p:spPr>
        </p:pic>
        <p:sp>
          <p:nvSpPr>
            <p:cNvPr id="26" name="Rectangle 316"/>
            <p:cNvSpPr/>
            <p:nvPr/>
          </p:nvSpPr>
          <p:spPr>
            <a:xfrm>
              <a:off x="5720842" y="2396452"/>
              <a:ext cx="67648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PITCS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Picture 3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45948" y="2989796"/>
              <a:ext cx="1913382" cy="892302"/>
            </a:xfrm>
            <a:prstGeom prst="rect">
              <a:avLst/>
            </a:prstGeom>
          </p:spPr>
        </p:pic>
        <p:sp>
          <p:nvSpPr>
            <p:cNvPr id="28" name="Rectangle 319"/>
            <p:cNvSpPr/>
            <p:nvPr/>
          </p:nvSpPr>
          <p:spPr>
            <a:xfrm>
              <a:off x="800405" y="3072219"/>
              <a:ext cx="156755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MATERIALES DE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20"/>
            <p:cNvSpPr/>
            <p:nvPr/>
          </p:nvSpPr>
          <p:spPr>
            <a:xfrm>
              <a:off x="800405" y="3285579"/>
              <a:ext cx="943381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DIFUSIÓN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Picture 32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281428" y="2989784"/>
              <a:ext cx="1974072" cy="835927"/>
            </a:xfrm>
            <a:prstGeom prst="rect">
              <a:avLst/>
            </a:prstGeom>
          </p:spPr>
        </p:pic>
        <p:sp>
          <p:nvSpPr>
            <p:cNvPr id="31" name="Rectangle 323"/>
            <p:cNvSpPr/>
            <p:nvPr/>
          </p:nvSpPr>
          <p:spPr>
            <a:xfrm>
              <a:off x="2736850" y="3072219"/>
              <a:ext cx="155570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CONVOCATORIA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2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204715" y="2989797"/>
              <a:ext cx="2497438" cy="892302"/>
            </a:xfrm>
            <a:prstGeom prst="rect">
              <a:avLst/>
            </a:prstGeom>
          </p:spPr>
        </p:pic>
        <p:sp>
          <p:nvSpPr>
            <p:cNvPr id="33" name="Rectangle 326"/>
            <p:cNvSpPr/>
            <p:nvPr/>
          </p:nvSpPr>
          <p:spPr>
            <a:xfrm>
              <a:off x="4700016" y="3072219"/>
              <a:ext cx="212272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CONFORMACIÓN DEL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27"/>
            <p:cNvSpPr/>
            <p:nvPr/>
          </p:nvSpPr>
          <p:spPr>
            <a:xfrm>
              <a:off x="5187696" y="3285579"/>
              <a:ext cx="7723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5" name="Picture 32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594950" y="2989796"/>
              <a:ext cx="2708585" cy="892302"/>
            </a:xfrm>
            <a:prstGeom prst="rect">
              <a:avLst/>
            </a:prstGeom>
          </p:spPr>
        </p:pic>
        <p:sp>
          <p:nvSpPr>
            <p:cNvPr id="36" name="Rectangle 330"/>
            <p:cNvSpPr/>
            <p:nvPr/>
          </p:nvSpPr>
          <p:spPr>
            <a:xfrm>
              <a:off x="7162547" y="3072219"/>
              <a:ext cx="214098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MINUTA DE REUNIÓN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31"/>
            <p:cNvSpPr/>
            <p:nvPr/>
          </p:nvSpPr>
          <p:spPr>
            <a:xfrm>
              <a:off x="7162547" y="3285579"/>
              <a:ext cx="2395923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ACTA DE CONSTITUCIÓN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Picture 33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9388975" y="2912856"/>
              <a:ext cx="662191" cy="703339"/>
            </a:xfrm>
            <a:prstGeom prst="rect">
              <a:avLst/>
            </a:prstGeom>
          </p:spPr>
        </p:pic>
        <p:sp>
          <p:nvSpPr>
            <p:cNvPr id="39" name="Rectangle 334"/>
            <p:cNvSpPr/>
            <p:nvPr/>
          </p:nvSpPr>
          <p:spPr>
            <a:xfrm>
              <a:off x="9618038" y="3086088"/>
              <a:ext cx="154353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33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4259580" y="3792931"/>
              <a:ext cx="2442574" cy="890791"/>
            </a:xfrm>
            <a:prstGeom prst="rect">
              <a:avLst/>
            </a:prstGeom>
          </p:spPr>
        </p:pic>
        <p:sp>
          <p:nvSpPr>
            <p:cNvPr id="41" name="Rectangle 337"/>
            <p:cNvSpPr/>
            <p:nvPr/>
          </p:nvSpPr>
          <p:spPr>
            <a:xfrm>
              <a:off x="4817999" y="3875367"/>
              <a:ext cx="1884154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CAPACITACIÓN DEL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338"/>
            <p:cNvSpPr/>
            <p:nvPr/>
          </p:nvSpPr>
          <p:spPr>
            <a:xfrm>
              <a:off x="5215763" y="4088727"/>
              <a:ext cx="7723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3" name="Picture 34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6553201" y="3875227"/>
              <a:ext cx="2712719" cy="678955"/>
            </a:xfrm>
            <a:prstGeom prst="rect">
              <a:avLst/>
            </a:prstGeom>
          </p:spPr>
        </p:pic>
        <p:sp>
          <p:nvSpPr>
            <p:cNvPr id="44" name="Rectangle 341"/>
            <p:cNvSpPr/>
            <p:nvPr/>
          </p:nvSpPr>
          <p:spPr>
            <a:xfrm>
              <a:off x="7162547" y="3957663"/>
              <a:ext cx="214098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MINUTA DE REUNIÓN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5" name="Picture 34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9342829" y="3683203"/>
              <a:ext cx="662191" cy="703339"/>
            </a:xfrm>
            <a:prstGeom prst="rect">
              <a:avLst/>
            </a:prstGeom>
          </p:spPr>
        </p:pic>
        <p:sp>
          <p:nvSpPr>
            <p:cNvPr id="46" name="Rectangle 344"/>
            <p:cNvSpPr/>
            <p:nvPr/>
          </p:nvSpPr>
          <p:spPr>
            <a:xfrm>
              <a:off x="9602657" y="3856917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7" name="Picture 346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45948" y="3721316"/>
              <a:ext cx="1913382" cy="892302"/>
            </a:xfrm>
            <a:prstGeom prst="rect">
              <a:avLst/>
            </a:prstGeom>
          </p:spPr>
        </p:pic>
        <p:sp>
          <p:nvSpPr>
            <p:cNvPr id="48" name="Rectangle 347"/>
            <p:cNvSpPr/>
            <p:nvPr/>
          </p:nvSpPr>
          <p:spPr>
            <a:xfrm>
              <a:off x="800405" y="3803739"/>
              <a:ext cx="156755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MATERIALES DE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348"/>
            <p:cNvSpPr/>
            <p:nvPr/>
          </p:nvSpPr>
          <p:spPr>
            <a:xfrm>
              <a:off x="800405" y="4016870"/>
              <a:ext cx="1414165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CAPACITACIÓN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0" name="Picture 350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4140453" y="4439120"/>
              <a:ext cx="2654683" cy="1326642"/>
            </a:xfrm>
            <a:prstGeom prst="rect">
              <a:avLst/>
            </a:prstGeom>
          </p:spPr>
        </p:pic>
        <p:sp>
          <p:nvSpPr>
            <p:cNvPr id="51" name="Rectangle 351"/>
            <p:cNvSpPr/>
            <p:nvPr/>
          </p:nvSpPr>
          <p:spPr>
            <a:xfrm>
              <a:off x="4930775" y="4663529"/>
              <a:ext cx="158178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VIGILANCIA DEL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352"/>
            <p:cNvSpPr/>
            <p:nvPr/>
          </p:nvSpPr>
          <p:spPr>
            <a:xfrm>
              <a:off x="4744847" y="4876889"/>
              <a:ext cx="2023124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RECURSO POR PARTE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353"/>
            <p:cNvSpPr/>
            <p:nvPr/>
          </p:nvSpPr>
          <p:spPr>
            <a:xfrm>
              <a:off x="5040503" y="5090249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354"/>
            <p:cNvSpPr/>
            <p:nvPr/>
          </p:nvSpPr>
          <p:spPr>
            <a:xfrm>
              <a:off x="5080127" y="5090249"/>
              <a:ext cx="118598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 COMITÉ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5" name="Picture 35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6633523" y="4638751"/>
              <a:ext cx="2578294" cy="678955"/>
            </a:xfrm>
            <a:prstGeom prst="rect">
              <a:avLst/>
            </a:prstGeom>
          </p:spPr>
        </p:pic>
        <p:sp>
          <p:nvSpPr>
            <p:cNvPr id="56" name="Rectangle 357"/>
            <p:cNvSpPr/>
            <p:nvPr/>
          </p:nvSpPr>
          <p:spPr>
            <a:xfrm>
              <a:off x="7162547" y="4721441"/>
              <a:ext cx="214098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MINUTA DE REUNIÓN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7" name="Picture 35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9312066" y="4417772"/>
              <a:ext cx="662191" cy="703339"/>
            </a:xfrm>
            <a:prstGeom prst="rect">
              <a:avLst/>
            </a:prstGeom>
          </p:spPr>
        </p:pic>
        <p:sp>
          <p:nvSpPr>
            <p:cNvPr id="58" name="Rectangle 360"/>
            <p:cNvSpPr/>
            <p:nvPr/>
          </p:nvSpPr>
          <p:spPr>
            <a:xfrm>
              <a:off x="9541129" y="4564283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9" name="Picture 362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4033900" y="5623268"/>
              <a:ext cx="2761235" cy="980156"/>
            </a:xfrm>
            <a:prstGeom prst="rect">
              <a:avLst/>
            </a:prstGeom>
          </p:spPr>
        </p:pic>
        <p:sp>
          <p:nvSpPr>
            <p:cNvPr id="60" name="Rectangle 363"/>
            <p:cNvSpPr/>
            <p:nvPr/>
          </p:nvSpPr>
          <p:spPr>
            <a:xfrm>
              <a:off x="4775327" y="5706250"/>
              <a:ext cx="199514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 FINAL DEL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364"/>
            <p:cNvSpPr/>
            <p:nvPr/>
          </p:nvSpPr>
          <p:spPr>
            <a:xfrm>
              <a:off x="5215763" y="5919382"/>
              <a:ext cx="773955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2" name="Picture 36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6553199" y="5425148"/>
              <a:ext cx="2804259" cy="892315"/>
            </a:xfrm>
            <a:prstGeom prst="rect">
              <a:avLst/>
            </a:prstGeom>
          </p:spPr>
        </p:pic>
        <p:sp>
          <p:nvSpPr>
            <p:cNvPr id="63" name="Rectangle 367"/>
            <p:cNvSpPr/>
            <p:nvPr/>
          </p:nvSpPr>
          <p:spPr>
            <a:xfrm>
              <a:off x="7162547" y="5508130"/>
              <a:ext cx="2140987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MINUTA DE REUNIÓN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368"/>
            <p:cNvSpPr/>
            <p:nvPr/>
          </p:nvSpPr>
          <p:spPr>
            <a:xfrm>
              <a:off x="7162547" y="5721490"/>
              <a:ext cx="2212133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 DEL COMITÉ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5" name="Picture 370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9358211" y="5329123"/>
              <a:ext cx="662191" cy="704876"/>
            </a:xfrm>
            <a:prstGeom prst="rect">
              <a:avLst/>
            </a:prstGeom>
          </p:spPr>
        </p:pic>
        <p:sp>
          <p:nvSpPr>
            <p:cNvPr id="66" name="Rectangle 371"/>
            <p:cNvSpPr/>
            <p:nvPr/>
          </p:nvSpPr>
          <p:spPr>
            <a:xfrm>
              <a:off x="9587275" y="5490582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7" name="Picture 374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9131808" y="1618183"/>
              <a:ext cx="1251191" cy="1143013"/>
            </a:xfrm>
            <a:prstGeom prst="rect">
              <a:avLst/>
            </a:prstGeom>
          </p:spPr>
        </p:pic>
        <p:sp>
          <p:nvSpPr>
            <p:cNvPr id="68" name="Shape 375"/>
            <p:cNvSpPr/>
            <p:nvPr/>
          </p:nvSpPr>
          <p:spPr>
            <a:xfrm>
              <a:off x="9243059" y="1729067"/>
              <a:ext cx="1251192" cy="923036"/>
            </a:xfrm>
            <a:custGeom>
              <a:avLst/>
              <a:gdLst/>
              <a:ahLst/>
              <a:cxnLst/>
              <a:rect l="0" t="0" r="0" b="0"/>
              <a:pathLst>
                <a:path w="1032763" h="923036">
                  <a:moveTo>
                    <a:pt x="136778" y="0"/>
                  </a:moveTo>
                  <a:lnTo>
                    <a:pt x="172085" y="0"/>
                  </a:lnTo>
                  <a:lnTo>
                    <a:pt x="895985" y="0"/>
                  </a:lnTo>
                  <a:cubicBezTo>
                    <a:pt x="971550" y="0"/>
                    <a:pt x="1032763" y="61214"/>
                    <a:pt x="1032763" y="136779"/>
                  </a:cubicBezTo>
                  <a:lnTo>
                    <a:pt x="1032763" y="478663"/>
                  </a:lnTo>
                  <a:lnTo>
                    <a:pt x="1032763" y="683768"/>
                  </a:lnTo>
                  <a:cubicBezTo>
                    <a:pt x="1032763" y="759333"/>
                    <a:pt x="971550" y="820547"/>
                    <a:pt x="895985" y="820547"/>
                  </a:cubicBezTo>
                  <a:lnTo>
                    <a:pt x="430276" y="820547"/>
                  </a:lnTo>
                  <a:lnTo>
                    <a:pt x="301244" y="923036"/>
                  </a:lnTo>
                  <a:lnTo>
                    <a:pt x="172085" y="820547"/>
                  </a:lnTo>
                  <a:lnTo>
                    <a:pt x="136778" y="820547"/>
                  </a:lnTo>
                  <a:cubicBezTo>
                    <a:pt x="61213" y="820547"/>
                    <a:pt x="0" y="759333"/>
                    <a:pt x="0" y="683768"/>
                  </a:cubicBezTo>
                  <a:lnTo>
                    <a:pt x="0" y="478663"/>
                  </a:lnTo>
                  <a:lnTo>
                    <a:pt x="0" y="136779"/>
                  </a:lnTo>
                  <a:cubicBezTo>
                    <a:pt x="0" y="61214"/>
                    <a:pt x="61213" y="0"/>
                    <a:pt x="1367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9" name="Shape 376"/>
            <p:cNvSpPr/>
            <p:nvPr/>
          </p:nvSpPr>
          <p:spPr>
            <a:xfrm>
              <a:off x="9243061" y="1729067"/>
              <a:ext cx="1230017" cy="923036"/>
            </a:xfrm>
            <a:custGeom>
              <a:avLst/>
              <a:gdLst/>
              <a:ahLst/>
              <a:cxnLst/>
              <a:rect l="0" t="0" r="0" b="0"/>
              <a:pathLst>
                <a:path w="1032763" h="923036">
                  <a:moveTo>
                    <a:pt x="0" y="136779"/>
                  </a:moveTo>
                  <a:cubicBezTo>
                    <a:pt x="0" y="61214"/>
                    <a:pt x="61213" y="0"/>
                    <a:pt x="136778" y="0"/>
                  </a:cubicBezTo>
                  <a:lnTo>
                    <a:pt x="172085" y="0"/>
                  </a:lnTo>
                  <a:lnTo>
                    <a:pt x="172085" y="0"/>
                  </a:lnTo>
                  <a:lnTo>
                    <a:pt x="895985" y="0"/>
                  </a:lnTo>
                  <a:cubicBezTo>
                    <a:pt x="971550" y="0"/>
                    <a:pt x="1032763" y="61214"/>
                    <a:pt x="1032763" y="136779"/>
                  </a:cubicBezTo>
                  <a:lnTo>
                    <a:pt x="1032763" y="478663"/>
                  </a:lnTo>
                  <a:lnTo>
                    <a:pt x="1032763" y="478663"/>
                  </a:lnTo>
                  <a:lnTo>
                    <a:pt x="1032763" y="683768"/>
                  </a:lnTo>
                  <a:lnTo>
                    <a:pt x="1032763" y="683768"/>
                  </a:lnTo>
                  <a:cubicBezTo>
                    <a:pt x="1032763" y="759333"/>
                    <a:pt x="971550" y="820547"/>
                    <a:pt x="895985" y="820547"/>
                  </a:cubicBezTo>
                  <a:lnTo>
                    <a:pt x="430276" y="820547"/>
                  </a:lnTo>
                  <a:lnTo>
                    <a:pt x="301244" y="923036"/>
                  </a:lnTo>
                  <a:lnTo>
                    <a:pt x="172085" y="820547"/>
                  </a:lnTo>
                  <a:lnTo>
                    <a:pt x="136778" y="820547"/>
                  </a:lnTo>
                  <a:cubicBezTo>
                    <a:pt x="61213" y="820547"/>
                    <a:pt x="0" y="759333"/>
                    <a:pt x="0" y="683768"/>
                  </a:cubicBezTo>
                  <a:lnTo>
                    <a:pt x="0" y="683768"/>
                  </a:lnTo>
                  <a:lnTo>
                    <a:pt x="0" y="478663"/>
                  </a:lnTo>
                  <a:lnTo>
                    <a:pt x="0" y="478663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0" name="Rectangle 377"/>
            <p:cNvSpPr/>
            <p:nvPr/>
          </p:nvSpPr>
          <p:spPr>
            <a:xfrm>
              <a:off x="9393301" y="1848574"/>
              <a:ext cx="97636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REUNIONES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378"/>
            <p:cNvSpPr/>
            <p:nvPr/>
          </p:nvSpPr>
          <p:spPr>
            <a:xfrm>
              <a:off x="9437498" y="2031454"/>
              <a:ext cx="90441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/MINUTAS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379"/>
            <p:cNvSpPr/>
            <p:nvPr/>
          </p:nvSpPr>
          <p:spPr>
            <a:xfrm>
              <a:off x="9702674" y="2227059"/>
              <a:ext cx="154353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3" name="Picture 382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10300716" y="2666695"/>
              <a:ext cx="1446276" cy="1126249"/>
            </a:xfrm>
            <a:prstGeom prst="rect">
              <a:avLst/>
            </a:prstGeom>
          </p:spPr>
        </p:pic>
        <p:sp>
          <p:nvSpPr>
            <p:cNvPr id="74" name="Shape 383"/>
            <p:cNvSpPr/>
            <p:nvPr/>
          </p:nvSpPr>
          <p:spPr>
            <a:xfrm>
              <a:off x="10412223" y="2777452"/>
              <a:ext cx="1227963" cy="907923"/>
            </a:xfrm>
            <a:custGeom>
              <a:avLst/>
              <a:gdLst/>
              <a:ahLst/>
              <a:cxnLst/>
              <a:rect l="0" t="0" r="0" b="0"/>
              <a:pathLst>
                <a:path w="1227963" h="907923">
                  <a:moveTo>
                    <a:pt x="134620" y="0"/>
                  </a:moveTo>
                  <a:lnTo>
                    <a:pt x="204724" y="0"/>
                  </a:lnTo>
                  <a:lnTo>
                    <a:pt x="1093470" y="0"/>
                  </a:lnTo>
                  <a:cubicBezTo>
                    <a:pt x="1167764" y="0"/>
                    <a:pt x="1227963" y="60198"/>
                    <a:pt x="1227963" y="134493"/>
                  </a:cubicBezTo>
                  <a:lnTo>
                    <a:pt x="1227963" y="470789"/>
                  </a:lnTo>
                  <a:lnTo>
                    <a:pt x="1227963" y="672592"/>
                  </a:lnTo>
                  <a:cubicBezTo>
                    <a:pt x="1227963" y="746887"/>
                    <a:pt x="1167764" y="807085"/>
                    <a:pt x="1093470" y="807085"/>
                  </a:cubicBezTo>
                  <a:lnTo>
                    <a:pt x="511683" y="807085"/>
                  </a:lnTo>
                  <a:lnTo>
                    <a:pt x="358139" y="907923"/>
                  </a:lnTo>
                  <a:lnTo>
                    <a:pt x="204724" y="807085"/>
                  </a:lnTo>
                  <a:lnTo>
                    <a:pt x="134620" y="807085"/>
                  </a:lnTo>
                  <a:cubicBezTo>
                    <a:pt x="60325" y="807085"/>
                    <a:pt x="0" y="746887"/>
                    <a:pt x="0" y="672592"/>
                  </a:cubicBezTo>
                  <a:lnTo>
                    <a:pt x="0" y="470789"/>
                  </a:lnTo>
                  <a:lnTo>
                    <a:pt x="0" y="134493"/>
                  </a:lnTo>
                  <a:cubicBezTo>
                    <a:pt x="0" y="60198"/>
                    <a:pt x="60325" y="0"/>
                    <a:pt x="1346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5" name="Shape 384"/>
            <p:cNvSpPr/>
            <p:nvPr/>
          </p:nvSpPr>
          <p:spPr>
            <a:xfrm>
              <a:off x="10412223" y="2777452"/>
              <a:ext cx="1227963" cy="907923"/>
            </a:xfrm>
            <a:custGeom>
              <a:avLst/>
              <a:gdLst/>
              <a:ahLst/>
              <a:cxnLst/>
              <a:rect l="0" t="0" r="0" b="0"/>
              <a:pathLst>
                <a:path w="1227963" h="907923">
                  <a:moveTo>
                    <a:pt x="0" y="134493"/>
                  </a:moveTo>
                  <a:cubicBezTo>
                    <a:pt x="0" y="60198"/>
                    <a:pt x="60325" y="0"/>
                    <a:pt x="134620" y="0"/>
                  </a:cubicBezTo>
                  <a:lnTo>
                    <a:pt x="204724" y="0"/>
                  </a:lnTo>
                  <a:lnTo>
                    <a:pt x="204724" y="0"/>
                  </a:lnTo>
                  <a:lnTo>
                    <a:pt x="1093470" y="0"/>
                  </a:lnTo>
                  <a:cubicBezTo>
                    <a:pt x="1167764" y="0"/>
                    <a:pt x="1227963" y="60198"/>
                    <a:pt x="1227963" y="134493"/>
                  </a:cubicBezTo>
                  <a:lnTo>
                    <a:pt x="1227963" y="470789"/>
                  </a:lnTo>
                  <a:lnTo>
                    <a:pt x="1227963" y="470789"/>
                  </a:lnTo>
                  <a:lnTo>
                    <a:pt x="1227963" y="672592"/>
                  </a:lnTo>
                  <a:lnTo>
                    <a:pt x="1227963" y="672592"/>
                  </a:lnTo>
                  <a:cubicBezTo>
                    <a:pt x="1227963" y="746887"/>
                    <a:pt x="1167764" y="807085"/>
                    <a:pt x="1093470" y="807085"/>
                  </a:cubicBezTo>
                  <a:lnTo>
                    <a:pt x="511683" y="807085"/>
                  </a:lnTo>
                  <a:lnTo>
                    <a:pt x="358139" y="907923"/>
                  </a:lnTo>
                  <a:lnTo>
                    <a:pt x="204724" y="807085"/>
                  </a:lnTo>
                  <a:lnTo>
                    <a:pt x="134620" y="807085"/>
                  </a:lnTo>
                  <a:cubicBezTo>
                    <a:pt x="60325" y="807085"/>
                    <a:pt x="0" y="746887"/>
                    <a:pt x="0" y="672592"/>
                  </a:cubicBezTo>
                  <a:lnTo>
                    <a:pt x="0" y="672592"/>
                  </a:lnTo>
                  <a:lnTo>
                    <a:pt x="0" y="470789"/>
                  </a:lnTo>
                  <a:lnTo>
                    <a:pt x="0" y="470789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6" name="Rectangle 385"/>
            <p:cNvSpPr/>
            <p:nvPr/>
          </p:nvSpPr>
          <p:spPr>
            <a:xfrm>
              <a:off x="10764648" y="2890482"/>
              <a:ext cx="74428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ACTA DE 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386"/>
            <p:cNvSpPr/>
            <p:nvPr/>
          </p:nvSpPr>
          <p:spPr>
            <a:xfrm>
              <a:off x="10428234" y="3073133"/>
              <a:ext cx="1310181" cy="2068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CONSTITUCIÓN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387"/>
            <p:cNvSpPr/>
            <p:nvPr/>
          </p:nvSpPr>
          <p:spPr>
            <a:xfrm>
              <a:off x="10968863" y="3269450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9" name="Picture 390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10369297" y="5123396"/>
              <a:ext cx="1446276" cy="1127760"/>
            </a:xfrm>
            <a:prstGeom prst="rect">
              <a:avLst/>
            </a:prstGeom>
          </p:spPr>
        </p:pic>
        <p:sp>
          <p:nvSpPr>
            <p:cNvPr id="80" name="Shape 391"/>
            <p:cNvSpPr/>
            <p:nvPr/>
          </p:nvSpPr>
          <p:spPr>
            <a:xfrm>
              <a:off x="10481183" y="5235156"/>
              <a:ext cx="1227836" cy="907885"/>
            </a:xfrm>
            <a:custGeom>
              <a:avLst/>
              <a:gdLst/>
              <a:ahLst/>
              <a:cxnLst/>
              <a:rect l="0" t="0" r="0" b="0"/>
              <a:pathLst>
                <a:path w="1227836" h="907885">
                  <a:moveTo>
                    <a:pt x="134493" y="0"/>
                  </a:moveTo>
                  <a:lnTo>
                    <a:pt x="204597" y="0"/>
                  </a:lnTo>
                  <a:lnTo>
                    <a:pt x="1093343" y="0"/>
                  </a:lnTo>
                  <a:cubicBezTo>
                    <a:pt x="1167638" y="0"/>
                    <a:pt x="1227836" y="60198"/>
                    <a:pt x="1227836" y="134493"/>
                  </a:cubicBezTo>
                  <a:lnTo>
                    <a:pt x="1227836" y="470726"/>
                  </a:lnTo>
                  <a:lnTo>
                    <a:pt x="1227836" y="672490"/>
                  </a:lnTo>
                  <a:cubicBezTo>
                    <a:pt x="1227836" y="746773"/>
                    <a:pt x="1167638" y="806996"/>
                    <a:pt x="1093343" y="806996"/>
                  </a:cubicBezTo>
                  <a:lnTo>
                    <a:pt x="511556" y="806996"/>
                  </a:lnTo>
                  <a:lnTo>
                    <a:pt x="358140" y="907885"/>
                  </a:lnTo>
                  <a:lnTo>
                    <a:pt x="204597" y="806996"/>
                  </a:lnTo>
                  <a:lnTo>
                    <a:pt x="134493" y="806996"/>
                  </a:lnTo>
                  <a:cubicBezTo>
                    <a:pt x="60198" y="806996"/>
                    <a:pt x="0" y="746773"/>
                    <a:pt x="0" y="672490"/>
                  </a:cubicBezTo>
                  <a:lnTo>
                    <a:pt x="0" y="470726"/>
                  </a:lnTo>
                  <a:lnTo>
                    <a:pt x="0" y="134493"/>
                  </a:lnTo>
                  <a:cubicBezTo>
                    <a:pt x="0" y="60198"/>
                    <a:pt x="60198" y="0"/>
                    <a:pt x="13449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1" name="Shape 392"/>
            <p:cNvSpPr/>
            <p:nvPr/>
          </p:nvSpPr>
          <p:spPr>
            <a:xfrm>
              <a:off x="10481183" y="5235156"/>
              <a:ext cx="1227836" cy="907885"/>
            </a:xfrm>
            <a:custGeom>
              <a:avLst/>
              <a:gdLst/>
              <a:ahLst/>
              <a:cxnLst/>
              <a:rect l="0" t="0" r="0" b="0"/>
              <a:pathLst>
                <a:path w="1227836" h="907885">
                  <a:moveTo>
                    <a:pt x="0" y="134493"/>
                  </a:moveTo>
                  <a:cubicBezTo>
                    <a:pt x="0" y="60198"/>
                    <a:pt x="60198" y="0"/>
                    <a:pt x="134493" y="0"/>
                  </a:cubicBezTo>
                  <a:lnTo>
                    <a:pt x="204597" y="0"/>
                  </a:lnTo>
                  <a:lnTo>
                    <a:pt x="204597" y="0"/>
                  </a:lnTo>
                  <a:lnTo>
                    <a:pt x="1093343" y="0"/>
                  </a:lnTo>
                  <a:cubicBezTo>
                    <a:pt x="1167638" y="0"/>
                    <a:pt x="1227836" y="60198"/>
                    <a:pt x="1227836" y="134493"/>
                  </a:cubicBezTo>
                  <a:lnTo>
                    <a:pt x="1227836" y="470726"/>
                  </a:lnTo>
                  <a:lnTo>
                    <a:pt x="1227836" y="470726"/>
                  </a:lnTo>
                  <a:lnTo>
                    <a:pt x="1227836" y="672490"/>
                  </a:lnTo>
                  <a:lnTo>
                    <a:pt x="1227836" y="672490"/>
                  </a:lnTo>
                  <a:cubicBezTo>
                    <a:pt x="1227836" y="746773"/>
                    <a:pt x="1167638" y="806996"/>
                    <a:pt x="1093343" y="806996"/>
                  </a:cubicBezTo>
                  <a:lnTo>
                    <a:pt x="511556" y="806996"/>
                  </a:lnTo>
                  <a:lnTo>
                    <a:pt x="358140" y="907885"/>
                  </a:lnTo>
                  <a:lnTo>
                    <a:pt x="204597" y="806996"/>
                  </a:lnTo>
                  <a:lnTo>
                    <a:pt x="134493" y="806996"/>
                  </a:lnTo>
                  <a:cubicBezTo>
                    <a:pt x="60198" y="806996"/>
                    <a:pt x="0" y="746773"/>
                    <a:pt x="0" y="672490"/>
                  </a:cubicBezTo>
                  <a:lnTo>
                    <a:pt x="0" y="672490"/>
                  </a:lnTo>
                  <a:lnTo>
                    <a:pt x="0" y="470726"/>
                  </a:lnTo>
                  <a:lnTo>
                    <a:pt x="0" y="470726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2" name="Rectangle 393"/>
            <p:cNvSpPr/>
            <p:nvPr/>
          </p:nvSpPr>
          <p:spPr>
            <a:xfrm>
              <a:off x="10494864" y="5440083"/>
              <a:ext cx="1194667" cy="206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 DEL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394"/>
            <p:cNvSpPr/>
            <p:nvPr/>
          </p:nvSpPr>
          <p:spPr>
            <a:xfrm>
              <a:off x="10632562" y="5693067"/>
              <a:ext cx="708206" cy="206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COMITÉ </a:t>
              </a:r>
              <a:endParaRPr lang="es-MX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395"/>
            <p:cNvSpPr/>
            <p:nvPr/>
          </p:nvSpPr>
          <p:spPr>
            <a:xfrm>
              <a:off x="11304398" y="5635917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12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s-MX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Shape 396"/>
            <p:cNvSpPr/>
            <p:nvPr/>
          </p:nvSpPr>
          <p:spPr>
            <a:xfrm>
              <a:off x="378549" y="2446363"/>
              <a:ext cx="5249964" cy="46609"/>
            </a:xfrm>
            <a:custGeom>
              <a:avLst/>
              <a:gdLst/>
              <a:ahLst/>
              <a:cxnLst/>
              <a:rect l="0" t="0" r="0" b="0"/>
              <a:pathLst>
                <a:path w="5249964" h="46609">
                  <a:moveTo>
                    <a:pt x="5249964" y="0"/>
                  </a:moveTo>
                  <a:lnTo>
                    <a:pt x="0" y="46609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b="1" dirty="0"/>
            </a:p>
          </p:txBody>
        </p:sp>
        <p:sp>
          <p:nvSpPr>
            <p:cNvPr id="86" name="Shape 397"/>
            <p:cNvSpPr/>
            <p:nvPr/>
          </p:nvSpPr>
          <p:spPr>
            <a:xfrm>
              <a:off x="378549" y="2492972"/>
              <a:ext cx="0" cy="1653159"/>
            </a:xfrm>
            <a:custGeom>
              <a:avLst/>
              <a:gdLst/>
              <a:ahLst/>
              <a:cxnLst/>
              <a:rect l="0" t="0" r="0" b="0"/>
              <a:pathLst>
                <a:path h="1653159">
                  <a:moveTo>
                    <a:pt x="0" y="0"/>
                  </a:moveTo>
                  <a:lnTo>
                    <a:pt x="0" y="1653159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b="1" dirty="0"/>
            </a:p>
          </p:txBody>
        </p:sp>
        <p:sp>
          <p:nvSpPr>
            <p:cNvPr id="87" name="Shape 398"/>
            <p:cNvSpPr/>
            <p:nvPr/>
          </p:nvSpPr>
          <p:spPr>
            <a:xfrm>
              <a:off x="378549" y="4085679"/>
              <a:ext cx="330175" cy="76200"/>
            </a:xfrm>
            <a:custGeom>
              <a:avLst/>
              <a:gdLst/>
              <a:ahLst/>
              <a:cxnLst/>
              <a:rect l="0" t="0" r="0" b="0"/>
              <a:pathLst>
                <a:path w="330175" h="76200">
                  <a:moveTo>
                    <a:pt x="253975" y="0"/>
                  </a:moveTo>
                  <a:lnTo>
                    <a:pt x="330175" y="38100"/>
                  </a:lnTo>
                  <a:lnTo>
                    <a:pt x="253975" y="76200"/>
                  </a:lnTo>
                  <a:lnTo>
                    <a:pt x="253975" y="41275"/>
                  </a:lnTo>
                  <a:lnTo>
                    <a:pt x="0" y="41275"/>
                  </a:lnTo>
                  <a:lnTo>
                    <a:pt x="0" y="34925"/>
                  </a:lnTo>
                  <a:lnTo>
                    <a:pt x="253975" y="34925"/>
                  </a:lnTo>
                  <a:lnTo>
                    <a:pt x="2539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8" name="Shape 399"/>
            <p:cNvSpPr/>
            <p:nvPr/>
          </p:nvSpPr>
          <p:spPr>
            <a:xfrm>
              <a:off x="378549" y="3216745"/>
              <a:ext cx="330175" cy="76200"/>
            </a:xfrm>
            <a:custGeom>
              <a:avLst/>
              <a:gdLst/>
              <a:ahLst/>
              <a:cxnLst/>
              <a:rect l="0" t="0" r="0" b="0"/>
              <a:pathLst>
                <a:path w="330175" h="76200">
                  <a:moveTo>
                    <a:pt x="253975" y="0"/>
                  </a:moveTo>
                  <a:lnTo>
                    <a:pt x="330175" y="38100"/>
                  </a:lnTo>
                  <a:lnTo>
                    <a:pt x="253975" y="76200"/>
                  </a:lnTo>
                  <a:lnTo>
                    <a:pt x="253975" y="41275"/>
                  </a:lnTo>
                  <a:lnTo>
                    <a:pt x="0" y="41275"/>
                  </a:lnTo>
                  <a:lnTo>
                    <a:pt x="0" y="34925"/>
                  </a:lnTo>
                  <a:lnTo>
                    <a:pt x="253975" y="34925"/>
                  </a:lnTo>
                  <a:lnTo>
                    <a:pt x="2539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9" name="Shape 400"/>
            <p:cNvSpPr/>
            <p:nvPr/>
          </p:nvSpPr>
          <p:spPr>
            <a:xfrm>
              <a:off x="2257806" y="3216745"/>
              <a:ext cx="387350" cy="76200"/>
            </a:xfrm>
            <a:custGeom>
              <a:avLst/>
              <a:gdLst/>
              <a:ahLst/>
              <a:cxnLst/>
              <a:rect l="0" t="0" r="0" b="0"/>
              <a:pathLst>
                <a:path w="387350" h="76200">
                  <a:moveTo>
                    <a:pt x="311150" y="0"/>
                  </a:moveTo>
                  <a:lnTo>
                    <a:pt x="387350" y="38100"/>
                  </a:lnTo>
                  <a:lnTo>
                    <a:pt x="311150" y="76200"/>
                  </a:lnTo>
                  <a:lnTo>
                    <a:pt x="311150" y="41275"/>
                  </a:lnTo>
                  <a:lnTo>
                    <a:pt x="0" y="41275"/>
                  </a:lnTo>
                  <a:lnTo>
                    <a:pt x="0" y="34925"/>
                  </a:lnTo>
                  <a:lnTo>
                    <a:pt x="311150" y="34925"/>
                  </a:lnTo>
                  <a:lnTo>
                    <a:pt x="311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b="1" dirty="0"/>
            </a:p>
          </p:txBody>
        </p:sp>
        <p:sp>
          <p:nvSpPr>
            <p:cNvPr id="90" name="Shape 401"/>
            <p:cNvSpPr/>
            <p:nvPr/>
          </p:nvSpPr>
          <p:spPr>
            <a:xfrm>
              <a:off x="4140454" y="3216745"/>
              <a:ext cx="412496" cy="76200"/>
            </a:xfrm>
            <a:custGeom>
              <a:avLst/>
              <a:gdLst/>
              <a:ahLst/>
              <a:cxnLst/>
              <a:rect l="0" t="0" r="0" b="0"/>
              <a:pathLst>
                <a:path w="412496" h="76200">
                  <a:moveTo>
                    <a:pt x="336296" y="0"/>
                  </a:moveTo>
                  <a:lnTo>
                    <a:pt x="412496" y="38100"/>
                  </a:lnTo>
                  <a:lnTo>
                    <a:pt x="336296" y="76200"/>
                  </a:lnTo>
                  <a:lnTo>
                    <a:pt x="336296" y="41275"/>
                  </a:lnTo>
                  <a:lnTo>
                    <a:pt x="0" y="41275"/>
                  </a:lnTo>
                  <a:lnTo>
                    <a:pt x="0" y="34925"/>
                  </a:lnTo>
                  <a:lnTo>
                    <a:pt x="336296" y="34925"/>
                  </a:lnTo>
                  <a:lnTo>
                    <a:pt x="3362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b="1" dirty="0"/>
            </a:p>
          </p:txBody>
        </p:sp>
        <p:sp>
          <p:nvSpPr>
            <p:cNvPr id="91" name="Shape 402"/>
            <p:cNvSpPr/>
            <p:nvPr/>
          </p:nvSpPr>
          <p:spPr>
            <a:xfrm>
              <a:off x="2257806" y="3948392"/>
              <a:ext cx="2295144" cy="76200"/>
            </a:xfrm>
            <a:custGeom>
              <a:avLst/>
              <a:gdLst/>
              <a:ahLst/>
              <a:cxnLst/>
              <a:rect l="0" t="0" r="0" b="0"/>
              <a:pathLst>
                <a:path w="2295144" h="76200">
                  <a:moveTo>
                    <a:pt x="2218944" y="0"/>
                  </a:moveTo>
                  <a:lnTo>
                    <a:pt x="2295144" y="38100"/>
                  </a:lnTo>
                  <a:lnTo>
                    <a:pt x="2218944" y="76200"/>
                  </a:lnTo>
                  <a:lnTo>
                    <a:pt x="2218944" y="41275"/>
                  </a:lnTo>
                  <a:lnTo>
                    <a:pt x="0" y="41275"/>
                  </a:lnTo>
                  <a:lnTo>
                    <a:pt x="0" y="34925"/>
                  </a:lnTo>
                  <a:lnTo>
                    <a:pt x="2218944" y="34925"/>
                  </a:lnTo>
                  <a:lnTo>
                    <a:pt x="22189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1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753644" y="1706509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¿QUÉ ES EL COMITÉ DE CONTRALORÍA SOCIAL?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53644" y="3075746"/>
            <a:ext cx="6688898" cy="2598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altLang="es-ES_tradnl" sz="2000" dirty="0"/>
              <a:t>Las contralorías sociales a que se refiere el art</a:t>
            </a:r>
            <a:r>
              <a:rPr lang="es-ES" altLang="es-ES_tradnl" sz="2000" dirty="0"/>
              <a:t>Í</a:t>
            </a:r>
            <a:r>
              <a:rPr lang="es-ES_tradnl" altLang="es-ES_tradnl" sz="2000" dirty="0"/>
              <a:t>culo 67 del Reglamento de la Ley General de Desarrollo Social, que </a:t>
            </a:r>
            <a:r>
              <a:rPr lang="es-ES_tradnl" altLang="es-ES_tradnl" sz="2000" b="1" dirty="0"/>
              <a:t>son las formas de organización social constituidas por los beneficiarios de los programas de desarrollo social a cargo de las dependencias y entidades de la Administración Pública Federal, para el seguimiento, supervisión y vigilancia de la ejecución de dichos programas</a:t>
            </a:r>
            <a:r>
              <a:rPr lang="es-ES_tradnl" altLang="es-ES_tradnl" sz="2000" dirty="0"/>
              <a:t>, del cumplimiento de las metas y acciones comprometidas en éstos, así como de la correcta aplicación de los recursos asignados a los mismos.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63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753644" y="1706509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¿QUIÉNES LO CONFORMAN?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53644" y="3075746"/>
            <a:ext cx="6688898" cy="2598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altLang="es-ES_tradnl" sz="2000" dirty="0"/>
              <a:t>Estarán conformados por los beneficiarios indirectos del Programa (docentes y/o alumnos y/o personal administrativo), de tal forma que</a:t>
            </a:r>
            <a:r>
              <a:rPr lang="es-MX" altLang="es-ES_tradnl" sz="2000" b="1" dirty="0"/>
              <a:t> se promoverá́ la participación de hombres y mujeres para que sea equitativo el número entre ellos.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5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753644" y="1706509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FUNCIONES DEL COMITÉ DE CONTRALORÍA SOCIAL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53644" y="2959767"/>
            <a:ext cx="6688898" cy="3308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I. Solicitar </a:t>
            </a:r>
            <a:r>
              <a:rPr lang="es-MX" dirty="0"/>
              <a:t>a la instancia normativa, oficinas de representación federal o a la instancia ejecutora la información pública relacionada con la operación del programa federal;</a:t>
            </a:r>
          </a:p>
          <a:p>
            <a:pPr marL="0" indent="0" algn="just">
              <a:buNone/>
            </a:pPr>
            <a:r>
              <a:rPr lang="es-MX" dirty="0" smtClean="0"/>
              <a:t>II. Vigilar </a:t>
            </a:r>
            <a:r>
              <a:rPr lang="es-MX" dirty="0"/>
              <a:t>que:</a:t>
            </a:r>
          </a:p>
          <a:p>
            <a:pPr marL="0" indent="0" algn="just">
              <a:buNone/>
            </a:pPr>
            <a:r>
              <a:rPr lang="es-MX" dirty="0" smtClean="0"/>
              <a:t>a. Se </a:t>
            </a:r>
            <a:r>
              <a:rPr lang="es-MX" dirty="0"/>
              <a:t>difunda información suficiente, veraz y oportuna sobre la operación del programa federal;</a:t>
            </a:r>
          </a:p>
          <a:p>
            <a:pPr marL="0" indent="0" algn="just">
              <a:buNone/>
            </a:pPr>
            <a:r>
              <a:rPr lang="es-MX" dirty="0" smtClean="0"/>
              <a:t>b. El </a:t>
            </a:r>
            <a:r>
              <a:rPr lang="es-MX" dirty="0"/>
              <a:t>ejercicio de los recursos públicos para los beneficios otorgados por el programa federal sea oportuno, transparente y observante de la normativa aplicable;</a:t>
            </a:r>
          </a:p>
          <a:p>
            <a:pPr marL="0" indent="0" algn="just">
              <a:buNone/>
            </a:pPr>
            <a:r>
              <a:rPr lang="es-MX" dirty="0" smtClean="0"/>
              <a:t>c. Las </a:t>
            </a:r>
            <a:r>
              <a:rPr lang="es-MX" dirty="0"/>
              <a:t>personas beneficiarias del programa federal cumplan con los requisitos de acuerdo con la normativa aplicable;</a:t>
            </a:r>
          </a:p>
          <a:p>
            <a:pPr marL="0" indent="0" algn="just">
              <a:buNone/>
            </a:pPr>
            <a:r>
              <a:rPr lang="es-MX" dirty="0" smtClean="0"/>
              <a:t>d. Se </a:t>
            </a:r>
            <a:r>
              <a:rPr lang="es-MX" dirty="0"/>
              <a:t>cumpla con los periodos de ejecución y entrega de los beneficios</a:t>
            </a:r>
            <a:r>
              <a:rPr lang="es-MX" dirty="0" smtClean="0"/>
              <a:t>;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33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6469337" y="352486"/>
            <a:ext cx="2449195" cy="1023620"/>
          </a:xfrm>
          <a:prstGeom prst="rect">
            <a:avLst/>
          </a:prstGeom>
        </p:spPr>
      </p:pic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-711631" y="-3106181"/>
            <a:ext cx="7152697" cy="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1753644" y="1706509"/>
            <a:ext cx="6688898" cy="1038834"/>
          </a:xfrm>
          <a:solidFill>
            <a:srgbClr val="33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Cocogoose" panose="02000000000000000000" pitchFamily="2" charset="0"/>
                <a:ea typeface="+mn-ea"/>
                <a:cs typeface="+mn-cs"/>
              </a:rPr>
              <a:t>FUNCIONES DEL COMITÉ DE CONTRALORÍA SOCIAL</a:t>
            </a:r>
            <a:endParaRPr lang="es-ES_tradnl" sz="3200" b="1" dirty="0">
              <a:solidFill>
                <a:schemeClr val="bg1"/>
              </a:solidFill>
              <a:latin typeface="Cocogoos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53644" y="2959767"/>
            <a:ext cx="6688898" cy="3308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sz="2000" dirty="0"/>
              <a:t>e. Exista documentación comprobatoria del ejercicio de los recursos públicos y de la entrega de los beneficios;</a:t>
            </a:r>
          </a:p>
          <a:p>
            <a:pPr marL="0" indent="0" algn="just">
              <a:buNone/>
            </a:pPr>
            <a:r>
              <a:rPr lang="es-MX" sz="2000" dirty="0"/>
              <a:t>f. El programa federal no se utilice con fines políticos, electorales, de promoción personal, de lucro u otros distintos al objeto del programa federal;</a:t>
            </a:r>
          </a:p>
          <a:p>
            <a:pPr marL="0" indent="0" algn="just">
              <a:buNone/>
            </a:pPr>
            <a:r>
              <a:rPr lang="es-MX" sz="2000" dirty="0"/>
              <a:t>g. El programa federal se ejecute en un marco de igualdad entre mujeres y hombres; y</a:t>
            </a:r>
          </a:p>
          <a:p>
            <a:pPr marL="0" indent="0" algn="just">
              <a:buNone/>
            </a:pPr>
            <a:r>
              <a:rPr lang="es-MX" sz="2000" dirty="0"/>
              <a:t>h. Las autoridades competentes den atención a las quejas y denuncias relacionadas con el programa federal.</a:t>
            </a:r>
          </a:p>
          <a:p>
            <a:pPr marL="0" indent="0" algn="just">
              <a:buNone/>
            </a:pPr>
            <a:r>
              <a:rPr lang="es-MX" sz="2000" dirty="0"/>
              <a:t>III. Elaborar informes de los resultados de las actividades de operación de la contraloría social realizadas, así como dar seguimiento, en su caso, a los mismos; y</a:t>
            </a:r>
          </a:p>
          <a:p>
            <a:pPr marL="0" indent="0" algn="just">
              <a:buNone/>
            </a:pPr>
            <a:r>
              <a:rPr lang="es-MX" sz="2000" dirty="0"/>
              <a:t>IV. Recibir las quejas y denuncias sobre la aplicación y ejecución de los programas federales, recabar la información de estas y canalizarlas a las autoridades competentes para su atención.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9324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1746</Words>
  <Application>Microsoft Office PowerPoint</Application>
  <PresentationFormat>Presentación en pantalla (4:3)</PresentationFormat>
  <Paragraphs>319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Cocogoose</vt:lpstr>
      <vt:lpstr>Wingdings</vt:lpstr>
      <vt:lpstr>Tema de Office</vt:lpstr>
      <vt:lpstr>Presentación de PowerPoint</vt:lpstr>
      <vt:lpstr>¿ QUÉ ES LA CONTRALORÍA SOCIAL ?</vt:lpstr>
      <vt:lpstr>OBJETIVOS DE LACONTRALORÍA SOCIAL</vt:lpstr>
      <vt:lpstr>BENEFICIOS</vt:lpstr>
      <vt:lpstr>Presentación de PowerPoint</vt:lpstr>
      <vt:lpstr>¿QUÉ ES EL COMITÉ DE CONTRALORÍA SOCIAL?</vt:lpstr>
      <vt:lpstr>¿QUIÉNES LO CONFORMAN?</vt:lpstr>
      <vt:lpstr>FUNCIONES DEL COMITÉ DE CONTRALORÍA SOCIAL</vt:lpstr>
      <vt:lpstr>FUNCIONES DEL COMITÉ DE CONTRALORÍA SOCIAL</vt:lpstr>
      <vt:lpstr>BENEFICIARIOS DEL PROGRAMA</vt:lpstr>
      <vt:lpstr>PTIE U006</vt:lpstr>
      <vt:lpstr>PATCS</vt:lpstr>
      <vt:lpstr>ANEXO 1</vt:lpstr>
      <vt:lpstr>ANEXO 2</vt:lpstr>
      <vt:lpstr>ANEXO 3</vt:lpstr>
      <vt:lpstr>ANEXO 3</vt:lpstr>
      <vt:lpstr>ANEXO 3</vt:lpstr>
      <vt:lpstr>ANEXO 4</vt:lpstr>
      <vt:lpstr>CÉDULA DE QUEJAS Y DENUNCIAS</vt:lpstr>
      <vt:lpstr>CONTROL DE QUEJAS Y DENUNCIAS</vt:lpstr>
      <vt:lpstr>FECHAS DE ACTIVIDADES DE SEGUIMIENTO</vt:lpstr>
      <vt:lpstr>ACTIVIDADES A REALIZAR Y SEGUIMIENTO</vt:lpstr>
      <vt:lpstr>INFORMACIÓN SOBRE QUEJAS Y DENUNCIAS</vt:lpstr>
      <vt:lpstr>INFORMACIÓN SOBRE QUEJAS Y DENUNCIAS</vt:lpstr>
      <vt:lpstr>INFORMACIÓN SOBRE QUEJAS Y DENUNCIAS</vt:lpstr>
      <vt:lpstr>INFORMACIÓN SOBRE QUEJAS Y DENUNCIAS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Usuario</cp:lastModifiedBy>
  <cp:revision>59</cp:revision>
  <dcterms:created xsi:type="dcterms:W3CDTF">2019-12-02T19:16:22Z</dcterms:created>
  <dcterms:modified xsi:type="dcterms:W3CDTF">2024-09-26T18:04:28Z</dcterms:modified>
</cp:coreProperties>
</file>